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095" r:id="rId5"/>
  </p:sldMasterIdLst>
  <p:notesMasterIdLst>
    <p:notesMasterId r:id="rId33"/>
  </p:notesMasterIdLst>
  <p:handoutMasterIdLst>
    <p:handoutMasterId r:id="rId34"/>
  </p:handoutMasterIdLst>
  <p:sldIdLst>
    <p:sldId id="2076136291" r:id="rId6"/>
    <p:sldId id="2076136293" r:id="rId7"/>
    <p:sldId id="2076136294" r:id="rId8"/>
    <p:sldId id="2076136308" r:id="rId9"/>
    <p:sldId id="2076136295" r:id="rId10"/>
    <p:sldId id="2076136303" r:id="rId11"/>
    <p:sldId id="2076136304" r:id="rId12"/>
    <p:sldId id="2076136305" r:id="rId13"/>
    <p:sldId id="2076136306" r:id="rId14"/>
    <p:sldId id="2076136309" r:id="rId15"/>
    <p:sldId id="2076136311" r:id="rId16"/>
    <p:sldId id="2076136310" r:id="rId17"/>
    <p:sldId id="2076136312" r:id="rId18"/>
    <p:sldId id="2076136313" r:id="rId19"/>
    <p:sldId id="2076136314" r:id="rId20"/>
    <p:sldId id="2076136315" r:id="rId21"/>
    <p:sldId id="2076136316" r:id="rId22"/>
    <p:sldId id="2076136317" r:id="rId23"/>
    <p:sldId id="2076136321" r:id="rId24"/>
    <p:sldId id="2076136323" r:id="rId25"/>
    <p:sldId id="2076136318" r:id="rId26"/>
    <p:sldId id="2076136319" r:id="rId27"/>
    <p:sldId id="2076136320" r:id="rId28"/>
    <p:sldId id="2076136296" r:id="rId29"/>
    <p:sldId id="2076136302" r:id="rId30"/>
    <p:sldId id="2076136299" r:id="rId31"/>
    <p:sldId id="2076136300" r:id="rId32"/>
  </p:sldIdLst>
  <p:sldSz cx="14630400" cy="8229600"/>
  <p:notesSz cx="6858000" cy="9144000"/>
  <p:embeddedFontLst>
    <p:embeddedFont>
      <p:font typeface="Calibri" panose="020F0502020204030204"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Light" panose="00000400000000000000" pitchFamily="2" charset="0"/>
      <p:regular r:id="rId43"/>
      <p:italic r:id="rId44"/>
    </p:embeddedFont>
    <p:embeddedFont>
      <p:font typeface="Segoe UI" panose="020B0502040204020203" pitchFamily="34" charset="0"/>
      <p:regular r:id="rId45"/>
      <p:bold r:id="rId46"/>
      <p:italic r:id="rId47"/>
      <p:boldItalic r:id="rId48"/>
    </p:embeddedFont>
    <p:embeddedFont>
      <p:font typeface="Segoe UI Semibold" panose="020B0702040204020203" pitchFamily="34" charset="0"/>
      <p:regular r:id="rId49"/>
      <p:bold r:id="rId50"/>
      <p:italic r:id="rId51"/>
      <p:boldItalic r:id="rId52"/>
    </p:embeddedFont>
    <p:embeddedFont>
      <p:font typeface="Segoe UI Semibold (Headings)" panose="020B0604020202020204" charset="0"/>
      <p:regular r:id="rId53"/>
      <p:bold r:id="rId54"/>
      <p:italic r:id="rId55"/>
      <p:boldItalic r:id="rId56"/>
    </p:embeddedFont>
    <p:embeddedFont>
      <p:font typeface="Titillium Web" panose="00000500000000000000" pitchFamily="2" charset="0"/>
      <p:regular r:id="rId57"/>
      <p:bold r:id="rId58"/>
      <p:italic r:id="rId59"/>
      <p:boldItalic r:id="rId60"/>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91"/>
          </p14:sldIdLst>
        </p14:section>
        <p14:section name="Introduction" id="{091E2489-2D58-413E-9C59-CE5B517E9B8C}">
          <p14:sldIdLst>
            <p14:sldId id="2076136293"/>
            <p14:sldId id="2076136294"/>
          </p14:sldIdLst>
        </p14:section>
        <p14:section name="Need for Data Mesh" id="{0943914E-4383-4A98-A39D-2A22DC173BF2}">
          <p14:sldIdLst>
            <p14:sldId id="2076136308"/>
            <p14:sldId id="2076136295"/>
            <p14:sldId id="2076136303"/>
          </p14:sldIdLst>
        </p14:section>
        <p14:section name="Domain Ownership" id="{A68907C0-F2AF-446D-88AD-EE0A7F350B29}">
          <p14:sldIdLst>
            <p14:sldId id="2076136304"/>
          </p14:sldIdLst>
        </p14:section>
        <p14:section name="Foundation Principles" id="{EDF1F3EC-F3FA-4205-8CE8-BC5038671C70}">
          <p14:sldIdLst>
            <p14:sldId id="2076136305"/>
          </p14:sldIdLst>
        </p14:section>
        <p14:section name="Business Domains" id="{23720C6B-7118-4435-A85E-EEC73BA809AB}">
          <p14:sldIdLst>
            <p14:sldId id="2076136306"/>
          </p14:sldIdLst>
        </p14:section>
        <p14:section name="Azure Approach to Data Mesh" id="{DF681371-4A7C-49FD-AB6D-B4881F7378D5}">
          <p14:sldIdLst>
            <p14:sldId id="2076136309"/>
          </p14:sldIdLst>
        </p14:section>
        <p14:section name="Data Product" id="{786BFFB1-1213-449F-9188-F0A30BD5F3F5}">
          <p14:sldIdLst>
            <p14:sldId id="2076136311"/>
            <p14:sldId id="2076136310"/>
            <p14:sldId id="2076136312"/>
            <p14:sldId id="2076136313"/>
            <p14:sldId id="2076136314"/>
          </p14:sldIdLst>
        </p14:section>
        <p14:section name="Data Mesh Topologies" id="{541D253A-47A8-43F9-A0E7-A729517C6DB1}">
          <p14:sldIdLst>
            <p14:sldId id="2076136315"/>
            <p14:sldId id="2076136316"/>
            <p14:sldId id="2076136317"/>
            <p14:sldId id="2076136321"/>
            <p14:sldId id="2076136323"/>
          </p14:sldIdLst>
        </p14:section>
        <p14:section name="Data Mesh Planes" id="{7948CDA9-18C5-4976-8F87-A02353F69317}">
          <p14:sldIdLst>
            <p14:sldId id="2076136318"/>
          </p14:sldIdLst>
        </p14:section>
        <p14:section name="Self-Serve for Business" id="{28D94237-2BD5-4B1C-B781-0AA7FEBED693}">
          <p14:sldIdLst>
            <p14:sldId id="2076136319"/>
            <p14:sldId id="2076136320"/>
            <p14:sldId id="2076136296"/>
            <p14:sldId id="2076136302"/>
            <p14:sldId id="2076136299"/>
            <p14:sldId id="207613630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4"/>
    <a:srgbClr val="6B2929"/>
    <a:srgbClr val="3B2E58"/>
    <a:srgbClr val="50E6FF"/>
    <a:srgbClr val="243A5E"/>
    <a:srgbClr val="737373"/>
    <a:srgbClr val="D59DFF"/>
    <a:srgbClr val="30E5D0"/>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8" autoAdjust="0"/>
    <p:restoredTop sz="94194" autoAdjust="0"/>
  </p:normalViewPr>
  <p:slideViewPr>
    <p:cSldViewPr snapToGrid="0" snapToObjects="1">
      <p:cViewPr>
        <p:scale>
          <a:sx n="71" d="100"/>
          <a:sy n="71" d="100"/>
        </p:scale>
        <p:origin x="36" y="35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2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D767D-74C2-4C8B-B51C-AE56921F8D9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2524193-70D6-416B-957B-62DBF62B8950}">
      <dgm:prSet phldrT="[Text]"/>
      <dgm:spPr/>
      <dgm:t>
        <a:bodyPr/>
        <a:lstStyle/>
        <a:p>
          <a:r>
            <a:rPr lang="en-IN" dirty="0"/>
            <a:t>Lack of Data Ownership</a:t>
          </a:r>
        </a:p>
      </dgm:t>
    </dgm:pt>
    <dgm:pt modelId="{3875BD2C-AAB6-489A-895D-D6EA95F8240F}" type="parTrans" cxnId="{C5AD010F-7464-43F5-B6EB-AD75A6BDEA2E}">
      <dgm:prSet/>
      <dgm:spPr/>
      <dgm:t>
        <a:bodyPr/>
        <a:lstStyle/>
        <a:p>
          <a:endParaRPr lang="en-IN"/>
        </a:p>
      </dgm:t>
    </dgm:pt>
    <dgm:pt modelId="{918910F8-0485-4A17-8929-5CDAD550932B}" type="sibTrans" cxnId="{C5AD010F-7464-43F5-B6EB-AD75A6BDEA2E}">
      <dgm:prSet/>
      <dgm:spPr/>
      <dgm:t>
        <a:bodyPr/>
        <a:lstStyle/>
        <a:p>
          <a:endParaRPr lang="en-IN"/>
        </a:p>
      </dgm:t>
    </dgm:pt>
    <dgm:pt modelId="{AD444A39-6DC1-4755-BDCE-B2F2CAADA9E7}">
      <dgm:prSet phldrT="[Text]"/>
      <dgm:spPr>
        <a:solidFill>
          <a:srgbClr val="737373"/>
        </a:solidFill>
      </dgm:spPr>
      <dgm:t>
        <a:bodyPr/>
        <a:lstStyle/>
        <a:p>
          <a:r>
            <a:rPr lang="en-IN" dirty="0"/>
            <a:t>Lack of Data Quality</a:t>
          </a:r>
        </a:p>
      </dgm:t>
    </dgm:pt>
    <dgm:pt modelId="{6D189809-F86B-4B2E-8DA9-176B46D144D7}" type="parTrans" cxnId="{384A23E3-CD18-4610-8F10-30B7D38A8FA3}">
      <dgm:prSet/>
      <dgm:spPr/>
      <dgm:t>
        <a:bodyPr/>
        <a:lstStyle/>
        <a:p>
          <a:endParaRPr lang="en-IN"/>
        </a:p>
      </dgm:t>
    </dgm:pt>
    <dgm:pt modelId="{3914DA17-0FB6-442A-9D76-F608AF13B497}" type="sibTrans" cxnId="{384A23E3-CD18-4610-8F10-30B7D38A8FA3}">
      <dgm:prSet/>
      <dgm:spPr/>
      <dgm:t>
        <a:bodyPr/>
        <a:lstStyle/>
        <a:p>
          <a:endParaRPr lang="en-IN"/>
        </a:p>
      </dgm:t>
    </dgm:pt>
    <dgm:pt modelId="{B2729B9D-D44F-4494-9C7C-E08CE547282F}">
      <dgm:prSet phldrT="[Text]"/>
      <dgm:spPr/>
      <dgm:t>
        <a:bodyPr/>
        <a:lstStyle/>
        <a:p>
          <a:r>
            <a:rPr lang="en-IN" dirty="0"/>
            <a:t>Difficult to see Interdependencies</a:t>
          </a:r>
        </a:p>
      </dgm:t>
    </dgm:pt>
    <dgm:pt modelId="{8C30EF4B-8AEC-4EDD-835A-86AF31D9F379}" type="parTrans" cxnId="{D4D83831-4A06-4253-B9FC-DA3EE4F4B2CD}">
      <dgm:prSet/>
      <dgm:spPr/>
      <dgm:t>
        <a:bodyPr/>
        <a:lstStyle/>
        <a:p>
          <a:endParaRPr lang="en-IN"/>
        </a:p>
      </dgm:t>
    </dgm:pt>
    <dgm:pt modelId="{962CD022-5364-4DDE-96E8-8108AF8859E3}" type="sibTrans" cxnId="{D4D83831-4A06-4253-B9FC-DA3EE4F4B2CD}">
      <dgm:prSet/>
      <dgm:spPr/>
      <dgm:t>
        <a:bodyPr/>
        <a:lstStyle/>
        <a:p>
          <a:endParaRPr lang="en-IN"/>
        </a:p>
      </dgm:t>
    </dgm:pt>
    <dgm:pt modelId="{E139A9B3-4BAE-4294-A4AB-D4F3D2F61BFC}">
      <dgm:prSet phldrT="[Text]"/>
      <dgm:spPr>
        <a:solidFill>
          <a:srgbClr val="737373"/>
        </a:solidFill>
      </dgm:spPr>
      <dgm:t>
        <a:bodyPr/>
        <a:lstStyle/>
        <a:p>
          <a:r>
            <a:rPr lang="en-IN" dirty="0"/>
            <a:t>Model conflicts across business outcomes</a:t>
          </a:r>
        </a:p>
      </dgm:t>
    </dgm:pt>
    <dgm:pt modelId="{8A2311EF-F0BF-4AA3-9A84-32A944DD9B0C}" type="parTrans" cxnId="{D415F79C-4451-40A5-9A13-83E5772C859E}">
      <dgm:prSet/>
      <dgm:spPr/>
      <dgm:t>
        <a:bodyPr/>
        <a:lstStyle/>
        <a:p>
          <a:endParaRPr lang="en-IN"/>
        </a:p>
      </dgm:t>
    </dgm:pt>
    <dgm:pt modelId="{E67D39B2-73A0-4B1B-8309-29C7E4DE8C60}" type="sibTrans" cxnId="{D415F79C-4451-40A5-9A13-83E5772C859E}">
      <dgm:prSet/>
      <dgm:spPr/>
      <dgm:t>
        <a:bodyPr/>
        <a:lstStyle/>
        <a:p>
          <a:endParaRPr lang="en-IN"/>
        </a:p>
      </dgm:t>
    </dgm:pt>
    <dgm:pt modelId="{DEFB35F8-4914-463C-8128-8E9CD2EBC284}">
      <dgm:prSet phldrT="[Text]"/>
      <dgm:spPr>
        <a:solidFill>
          <a:srgbClr val="737373"/>
        </a:solidFill>
      </dgm:spPr>
      <dgm:t>
        <a:bodyPr/>
        <a:lstStyle/>
        <a:p>
          <a:r>
            <a:rPr lang="en-IN" dirty="0"/>
            <a:t>Tremendous effort of integration and coordination leads to bypasses</a:t>
          </a:r>
        </a:p>
      </dgm:t>
    </dgm:pt>
    <dgm:pt modelId="{F4FB62A7-06F1-4EFC-9C45-574EACEFA6EC}" type="parTrans" cxnId="{D4277AC7-7BEB-4854-AAF0-974B44E4E5E7}">
      <dgm:prSet/>
      <dgm:spPr/>
      <dgm:t>
        <a:bodyPr/>
        <a:lstStyle/>
        <a:p>
          <a:endParaRPr lang="en-IN"/>
        </a:p>
      </dgm:t>
    </dgm:pt>
    <dgm:pt modelId="{97F5B4CC-4E6E-4C96-9E1A-E1298D3B652B}" type="sibTrans" cxnId="{D4277AC7-7BEB-4854-AAF0-974B44E4E5E7}">
      <dgm:prSet/>
      <dgm:spPr/>
      <dgm:t>
        <a:bodyPr/>
        <a:lstStyle/>
        <a:p>
          <a:endParaRPr lang="en-IN"/>
        </a:p>
      </dgm:t>
    </dgm:pt>
    <dgm:pt modelId="{F3B15E2A-9C70-4DF4-8524-E6C943A1890D}">
      <dgm:prSet phldrT="[Text]"/>
      <dgm:spPr/>
      <dgm:t>
        <a:bodyPr/>
        <a:lstStyle/>
        <a:p>
          <a:r>
            <a:rPr lang="en-IN" dirty="0"/>
            <a:t>Siloed Teams =&gt; Business and IT work in silos</a:t>
          </a:r>
        </a:p>
      </dgm:t>
    </dgm:pt>
    <dgm:pt modelId="{9AF02B3C-F389-41A9-81E0-AC4F9AAEACCE}" type="parTrans" cxnId="{89F4E2E6-FCDC-4412-B5E7-6D5C3A73C0FD}">
      <dgm:prSet/>
      <dgm:spPr/>
      <dgm:t>
        <a:bodyPr/>
        <a:lstStyle/>
        <a:p>
          <a:endParaRPr lang="en-IN"/>
        </a:p>
      </dgm:t>
    </dgm:pt>
    <dgm:pt modelId="{2D77D1C1-A2D4-4915-950A-16FD44DA42A1}" type="sibTrans" cxnId="{89F4E2E6-FCDC-4412-B5E7-6D5C3A73C0FD}">
      <dgm:prSet/>
      <dgm:spPr/>
      <dgm:t>
        <a:bodyPr/>
        <a:lstStyle/>
        <a:p>
          <a:endParaRPr lang="en-IN"/>
        </a:p>
      </dgm:t>
    </dgm:pt>
    <dgm:pt modelId="{8F3E6AEE-DECD-4319-AA07-46D922DE598F}">
      <dgm:prSet phldrT="[Text]"/>
      <dgm:spPr>
        <a:solidFill>
          <a:srgbClr val="737373"/>
        </a:solidFill>
      </dgm:spPr>
      <dgm:t>
        <a:bodyPr/>
        <a:lstStyle/>
        <a:p>
          <a:r>
            <a:rPr lang="en-IN" dirty="0"/>
            <a:t>Disconnect between data producers and data consumers</a:t>
          </a:r>
        </a:p>
      </dgm:t>
    </dgm:pt>
    <dgm:pt modelId="{4CB5519A-314C-459C-A7E4-17D6C97DBDC2}" type="parTrans" cxnId="{3CDA6A5F-2FE4-4283-9E92-29AA63D0A4A5}">
      <dgm:prSet/>
      <dgm:spPr/>
      <dgm:t>
        <a:bodyPr/>
        <a:lstStyle/>
        <a:p>
          <a:endParaRPr lang="en-IN"/>
        </a:p>
      </dgm:t>
    </dgm:pt>
    <dgm:pt modelId="{84D43A24-CA78-4F10-8E6E-0E8E041EA8BB}" type="sibTrans" cxnId="{3CDA6A5F-2FE4-4283-9E92-29AA63D0A4A5}">
      <dgm:prSet/>
      <dgm:spPr/>
      <dgm:t>
        <a:bodyPr/>
        <a:lstStyle/>
        <a:p>
          <a:endParaRPr lang="en-IN"/>
        </a:p>
      </dgm:t>
    </dgm:pt>
    <dgm:pt modelId="{E179E23D-EA43-49FB-8F92-49EA89F5EBB8}">
      <dgm:prSet phldrT="[Text]"/>
      <dgm:spPr/>
      <dgm:t>
        <a:bodyPr/>
        <a:lstStyle/>
        <a:p>
          <a:r>
            <a:rPr lang="en-IN" dirty="0"/>
            <a:t>Central team becomes the bottle neck</a:t>
          </a:r>
        </a:p>
      </dgm:t>
    </dgm:pt>
    <dgm:pt modelId="{BEEAB045-08A0-4521-92AB-36EB6233E2E5}" type="parTrans" cxnId="{8E2D8449-0973-4E0F-9676-13D3E3C0C664}">
      <dgm:prSet/>
      <dgm:spPr/>
      <dgm:t>
        <a:bodyPr/>
        <a:lstStyle/>
        <a:p>
          <a:endParaRPr lang="en-IN"/>
        </a:p>
      </dgm:t>
    </dgm:pt>
    <dgm:pt modelId="{7B9023E9-32DC-4C19-A89C-3CD00D3E7C8B}" type="sibTrans" cxnId="{8E2D8449-0973-4E0F-9676-13D3E3C0C664}">
      <dgm:prSet/>
      <dgm:spPr/>
      <dgm:t>
        <a:bodyPr/>
        <a:lstStyle/>
        <a:p>
          <a:endParaRPr lang="en-IN"/>
        </a:p>
      </dgm:t>
    </dgm:pt>
    <dgm:pt modelId="{1342529B-2446-48F1-8176-6732A1145328}">
      <dgm:prSet phldrT="[Text]"/>
      <dgm:spPr/>
      <dgm:t>
        <a:bodyPr/>
        <a:lstStyle/>
        <a:p>
          <a:r>
            <a:rPr lang="en-IN" dirty="0"/>
            <a:t>Difficult to apply policy and governance</a:t>
          </a:r>
        </a:p>
      </dgm:t>
    </dgm:pt>
    <dgm:pt modelId="{60306F8E-9620-4543-9C25-5207C9F6D631}" type="parTrans" cxnId="{54FAEB1F-96A0-4CBC-9162-E1E4B544062F}">
      <dgm:prSet/>
      <dgm:spPr/>
      <dgm:t>
        <a:bodyPr/>
        <a:lstStyle/>
        <a:p>
          <a:endParaRPr lang="en-IN"/>
        </a:p>
      </dgm:t>
    </dgm:pt>
    <dgm:pt modelId="{B1DB9BE0-75D8-4443-BE59-4E8A43DDCEB3}" type="sibTrans" cxnId="{54FAEB1F-96A0-4CBC-9162-E1E4B544062F}">
      <dgm:prSet/>
      <dgm:spPr/>
      <dgm:t>
        <a:bodyPr/>
        <a:lstStyle/>
        <a:p>
          <a:endParaRPr lang="en-IN"/>
        </a:p>
      </dgm:t>
    </dgm:pt>
    <dgm:pt modelId="{D1F6AFAF-EA6D-4BD5-AE6D-AA88F66D55E9}">
      <dgm:prSet phldrT="[Text]"/>
      <dgm:spPr>
        <a:solidFill>
          <a:srgbClr val="737373"/>
        </a:solidFill>
      </dgm:spPr>
      <dgm:t>
        <a:bodyPr/>
        <a:lstStyle/>
        <a:p>
          <a:r>
            <a:rPr lang="en-IN" dirty="0"/>
            <a:t>Hard to see dependencies(Technical Debt)</a:t>
          </a:r>
        </a:p>
      </dgm:t>
    </dgm:pt>
    <dgm:pt modelId="{AC762E59-3163-40E8-84BC-8AC649CA40B9}" type="parTrans" cxnId="{05B29C69-07EA-48C8-AD36-247F11C925A4}">
      <dgm:prSet/>
      <dgm:spPr/>
      <dgm:t>
        <a:bodyPr/>
        <a:lstStyle/>
        <a:p>
          <a:endParaRPr lang="en-IN"/>
        </a:p>
      </dgm:t>
    </dgm:pt>
    <dgm:pt modelId="{9B382FF4-55E0-4A68-AFAA-C26C25989A6A}" type="sibTrans" cxnId="{05B29C69-07EA-48C8-AD36-247F11C925A4}">
      <dgm:prSet/>
      <dgm:spPr/>
      <dgm:t>
        <a:bodyPr/>
        <a:lstStyle/>
        <a:p>
          <a:endParaRPr lang="en-IN"/>
        </a:p>
      </dgm:t>
    </dgm:pt>
    <dgm:pt modelId="{BF64E375-DF6C-4BFA-AEE1-CABB43C22DF7}">
      <dgm:prSet phldrT="[Text]"/>
      <dgm:spPr/>
      <dgm:t>
        <a:bodyPr/>
        <a:lstStyle/>
        <a:p>
          <a:r>
            <a:rPr lang="en-IN" dirty="0"/>
            <a:t>Small changes become too risky due to unexpected consequences</a:t>
          </a:r>
        </a:p>
      </dgm:t>
    </dgm:pt>
    <dgm:pt modelId="{E9DE5D46-209C-4D0A-8DCC-768A227E569E}" type="parTrans" cxnId="{B28F3FBC-0DF5-46A1-B2E5-2F2A7A4AE61B}">
      <dgm:prSet/>
      <dgm:spPr/>
      <dgm:t>
        <a:bodyPr/>
        <a:lstStyle/>
        <a:p>
          <a:endParaRPr lang="en-IN"/>
        </a:p>
      </dgm:t>
    </dgm:pt>
    <dgm:pt modelId="{ACD5486C-272F-4317-BC58-DA8E255B1D84}" type="sibTrans" cxnId="{B28F3FBC-0DF5-46A1-B2E5-2F2A7A4AE61B}">
      <dgm:prSet/>
      <dgm:spPr/>
      <dgm:t>
        <a:bodyPr/>
        <a:lstStyle/>
        <a:p>
          <a:endParaRPr lang="en-IN"/>
        </a:p>
      </dgm:t>
    </dgm:pt>
    <dgm:pt modelId="{A7510355-5077-47CE-B6F3-440D4D1300FD}">
      <dgm:prSet phldrT="[Text]"/>
      <dgm:spPr>
        <a:solidFill>
          <a:srgbClr val="737373"/>
        </a:solidFill>
      </dgm:spPr>
      <dgm:t>
        <a:bodyPr/>
        <a:lstStyle/>
        <a:p>
          <a:r>
            <a:rPr lang="en-IN" dirty="0"/>
            <a:t>Technical ownership, rather than data ownership</a:t>
          </a:r>
        </a:p>
      </dgm:t>
    </dgm:pt>
    <dgm:pt modelId="{F7217F50-E03F-4D23-9014-9D9D994F913C}" type="parTrans" cxnId="{1E4E7A8C-2EB9-424E-AC86-BB94F030CB06}">
      <dgm:prSet/>
      <dgm:spPr/>
      <dgm:t>
        <a:bodyPr/>
        <a:lstStyle/>
        <a:p>
          <a:endParaRPr lang="en-IN"/>
        </a:p>
      </dgm:t>
    </dgm:pt>
    <dgm:pt modelId="{3547DC85-573A-48BE-ABA4-FCD695EFC318}" type="sibTrans" cxnId="{1E4E7A8C-2EB9-424E-AC86-BB94F030CB06}">
      <dgm:prSet/>
      <dgm:spPr/>
      <dgm:t>
        <a:bodyPr/>
        <a:lstStyle/>
        <a:p>
          <a:endParaRPr lang="en-IN"/>
        </a:p>
      </dgm:t>
    </dgm:pt>
    <dgm:pt modelId="{4EC99213-5841-4E6C-9C85-B083CA593DEA}" type="pres">
      <dgm:prSet presAssocID="{6D7D767D-74C2-4C8B-B51C-AE56921F8D9A}" presName="diagram" presStyleCnt="0">
        <dgm:presLayoutVars>
          <dgm:dir/>
          <dgm:resizeHandles val="exact"/>
        </dgm:presLayoutVars>
      </dgm:prSet>
      <dgm:spPr/>
    </dgm:pt>
    <dgm:pt modelId="{2E736EB2-06A0-40EF-B7C4-735E77FFD18D}" type="pres">
      <dgm:prSet presAssocID="{22524193-70D6-416B-957B-62DBF62B8950}" presName="node" presStyleLbl="node1" presStyleIdx="0" presStyleCnt="12">
        <dgm:presLayoutVars>
          <dgm:bulletEnabled val="1"/>
        </dgm:presLayoutVars>
      </dgm:prSet>
      <dgm:spPr/>
    </dgm:pt>
    <dgm:pt modelId="{5E7A2B48-0FA6-43FC-B0B9-AB06822CCBFD}" type="pres">
      <dgm:prSet presAssocID="{918910F8-0485-4A17-8929-5CDAD550932B}" presName="sibTrans" presStyleCnt="0"/>
      <dgm:spPr/>
    </dgm:pt>
    <dgm:pt modelId="{DBE94591-BD10-4D5D-92C7-59EB70854D57}" type="pres">
      <dgm:prSet presAssocID="{AD444A39-6DC1-4755-BDCE-B2F2CAADA9E7}" presName="node" presStyleLbl="node1" presStyleIdx="1" presStyleCnt="12">
        <dgm:presLayoutVars>
          <dgm:bulletEnabled val="1"/>
        </dgm:presLayoutVars>
      </dgm:prSet>
      <dgm:spPr/>
    </dgm:pt>
    <dgm:pt modelId="{7853FEF6-2B04-4E9B-BC24-4EC0D3C3BC30}" type="pres">
      <dgm:prSet presAssocID="{3914DA17-0FB6-442A-9D76-F608AF13B497}" presName="sibTrans" presStyleCnt="0"/>
      <dgm:spPr/>
    </dgm:pt>
    <dgm:pt modelId="{26BAB1B5-2489-494F-B088-B30BDD8E2632}" type="pres">
      <dgm:prSet presAssocID="{B2729B9D-D44F-4494-9C7C-E08CE547282F}" presName="node" presStyleLbl="node1" presStyleIdx="2" presStyleCnt="12">
        <dgm:presLayoutVars>
          <dgm:bulletEnabled val="1"/>
        </dgm:presLayoutVars>
      </dgm:prSet>
      <dgm:spPr/>
    </dgm:pt>
    <dgm:pt modelId="{1902CF16-B8F0-41D4-90EE-BA569C258975}" type="pres">
      <dgm:prSet presAssocID="{962CD022-5364-4DDE-96E8-8108AF8859E3}" presName="sibTrans" presStyleCnt="0"/>
      <dgm:spPr/>
    </dgm:pt>
    <dgm:pt modelId="{0505D9BF-BE7D-4728-B16A-2C905BDD5564}" type="pres">
      <dgm:prSet presAssocID="{E139A9B3-4BAE-4294-A4AB-D4F3D2F61BFC}" presName="node" presStyleLbl="node1" presStyleIdx="3" presStyleCnt="12">
        <dgm:presLayoutVars>
          <dgm:bulletEnabled val="1"/>
        </dgm:presLayoutVars>
      </dgm:prSet>
      <dgm:spPr/>
    </dgm:pt>
    <dgm:pt modelId="{6B3FBD02-AD2E-4BA4-B62C-7913F7220F19}" type="pres">
      <dgm:prSet presAssocID="{E67D39B2-73A0-4B1B-8309-29C7E4DE8C60}" presName="sibTrans" presStyleCnt="0"/>
      <dgm:spPr/>
    </dgm:pt>
    <dgm:pt modelId="{6C94B4FC-0235-46D7-9377-8A9D04561A50}" type="pres">
      <dgm:prSet presAssocID="{DEFB35F8-4914-463C-8128-8E9CD2EBC284}" presName="node" presStyleLbl="node1" presStyleIdx="4" presStyleCnt="12">
        <dgm:presLayoutVars>
          <dgm:bulletEnabled val="1"/>
        </dgm:presLayoutVars>
      </dgm:prSet>
      <dgm:spPr/>
    </dgm:pt>
    <dgm:pt modelId="{F67B2C2D-E5EB-44B3-BCCE-788604BFE7E6}" type="pres">
      <dgm:prSet presAssocID="{97F5B4CC-4E6E-4C96-9E1A-E1298D3B652B}" presName="sibTrans" presStyleCnt="0"/>
      <dgm:spPr/>
    </dgm:pt>
    <dgm:pt modelId="{746D177F-C7DB-46EA-812D-155DC8CFC119}" type="pres">
      <dgm:prSet presAssocID="{F3B15E2A-9C70-4DF4-8524-E6C943A1890D}" presName="node" presStyleLbl="node1" presStyleIdx="5" presStyleCnt="12">
        <dgm:presLayoutVars>
          <dgm:bulletEnabled val="1"/>
        </dgm:presLayoutVars>
      </dgm:prSet>
      <dgm:spPr/>
    </dgm:pt>
    <dgm:pt modelId="{3732DFB3-6A44-4E00-A2B5-D47659D20A82}" type="pres">
      <dgm:prSet presAssocID="{2D77D1C1-A2D4-4915-950A-16FD44DA42A1}" presName="sibTrans" presStyleCnt="0"/>
      <dgm:spPr/>
    </dgm:pt>
    <dgm:pt modelId="{2299FCDE-C4EC-4B3A-AD02-BB64E44E7124}" type="pres">
      <dgm:prSet presAssocID="{8F3E6AEE-DECD-4319-AA07-46D922DE598F}" presName="node" presStyleLbl="node1" presStyleIdx="6" presStyleCnt="12">
        <dgm:presLayoutVars>
          <dgm:bulletEnabled val="1"/>
        </dgm:presLayoutVars>
      </dgm:prSet>
      <dgm:spPr/>
    </dgm:pt>
    <dgm:pt modelId="{075CD794-9069-4004-94A2-2726A3A93A97}" type="pres">
      <dgm:prSet presAssocID="{84D43A24-CA78-4F10-8E6E-0E8E041EA8BB}" presName="sibTrans" presStyleCnt="0"/>
      <dgm:spPr/>
    </dgm:pt>
    <dgm:pt modelId="{06AF09A1-D87F-4851-8145-95260B3B5CB9}" type="pres">
      <dgm:prSet presAssocID="{E179E23D-EA43-49FB-8F92-49EA89F5EBB8}" presName="node" presStyleLbl="node1" presStyleIdx="7" presStyleCnt="12">
        <dgm:presLayoutVars>
          <dgm:bulletEnabled val="1"/>
        </dgm:presLayoutVars>
      </dgm:prSet>
      <dgm:spPr/>
    </dgm:pt>
    <dgm:pt modelId="{FBF5AFB8-AFAA-4768-8687-ED389EAE4E7E}" type="pres">
      <dgm:prSet presAssocID="{7B9023E9-32DC-4C19-A89C-3CD00D3E7C8B}" presName="sibTrans" presStyleCnt="0"/>
      <dgm:spPr/>
    </dgm:pt>
    <dgm:pt modelId="{5E5A2854-A67F-4E4E-847C-CCDAF729339D}" type="pres">
      <dgm:prSet presAssocID="{1342529B-2446-48F1-8176-6732A1145328}" presName="node" presStyleLbl="node1" presStyleIdx="8" presStyleCnt="12">
        <dgm:presLayoutVars>
          <dgm:bulletEnabled val="1"/>
        </dgm:presLayoutVars>
      </dgm:prSet>
      <dgm:spPr/>
    </dgm:pt>
    <dgm:pt modelId="{7583F221-BF4F-4612-9DEC-FC5AF2168C76}" type="pres">
      <dgm:prSet presAssocID="{B1DB9BE0-75D8-4443-BE59-4E8A43DDCEB3}" presName="sibTrans" presStyleCnt="0"/>
      <dgm:spPr/>
    </dgm:pt>
    <dgm:pt modelId="{A2F4C593-5986-4FA2-88F7-D34C3834086B}" type="pres">
      <dgm:prSet presAssocID="{D1F6AFAF-EA6D-4BD5-AE6D-AA88F66D55E9}" presName="node" presStyleLbl="node1" presStyleIdx="9" presStyleCnt="12">
        <dgm:presLayoutVars>
          <dgm:bulletEnabled val="1"/>
        </dgm:presLayoutVars>
      </dgm:prSet>
      <dgm:spPr/>
    </dgm:pt>
    <dgm:pt modelId="{D785F5B4-56F2-4CFC-BDE5-A2E0328EF6BF}" type="pres">
      <dgm:prSet presAssocID="{9B382FF4-55E0-4A68-AFAA-C26C25989A6A}" presName="sibTrans" presStyleCnt="0"/>
      <dgm:spPr/>
    </dgm:pt>
    <dgm:pt modelId="{0FC6963F-E1E7-4D04-8DFC-A87AE242060F}" type="pres">
      <dgm:prSet presAssocID="{BF64E375-DF6C-4BFA-AEE1-CABB43C22DF7}" presName="node" presStyleLbl="node1" presStyleIdx="10" presStyleCnt="12">
        <dgm:presLayoutVars>
          <dgm:bulletEnabled val="1"/>
        </dgm:presLayoutVars>
      </dgm:prSet>
      <dgm:spPr/>
    </dgm:pt>
    <dgm:pt modelId="{C88B1550-EED4-4E64-9641-C3A06F3FDDCE}" type="pres">
      <dgm:prSet presAssocID="{ACD5486C-272F-4317-BC58-DA8E255B1D84}" presName="sibTrans" presStyleCnt="0"/>
      <dgm:spPr/>
    </dgm:pt>
    <dgm:pt modelId="{93F02998-372F-4A27-9656-1FB9F99ABB1F}" type="pres">
      <dgm:prSet presAssocID="{A7510355-5077-47CE-B6F3-440D4D1300FD}" presName="node" presStyleLbl="node1" presStyleIdx="11" presStyleCnt="12">
        <dgm:presLayoutVars>
          <dgm:bulletEnabled val="1"/>
        </dgm:presLayoutVars>
      </dgm:prSet>
      <dgm:spPr/>
    </dgm:pt>
  </dgm:ptLst>
  <dgm:cxnLst>
    <dgm:cxn modelId="{A776DE0A-8B5C-46C1-8F33-113294432C00}" type="presOf" srcId="{E139A9B3-4BAE-4294-A4AB-D4F3D2F61BFC}" destId="{0505D9BF-BE7D-4728-B16A-2C905BDD5564}" srcOrd="0" destOrd="0" presId="urn:microsoft.com/office/officeart/2005/8/layout/default"/>
    <dgm:cxn modelId="{C5AD010F-7464-43F5-B6EB-AD75A6BDEA2E}" srcId="{6D7D767D-74C2-4C8B-B51C-AE56921F8D9A}" destId="{22524193-70D6-416B-957B-62DBF62B8950}" srcOrd="0" destOrd="0" parTransId="{3875BD2C-AAB6-489A-895D-D6EA95F8240F}" sibTransId="{918910F8-0485-4A17-8929-5CDAD550932B}"/>
    <dgm:cxn modelId="{54FAEB1F-96A0-4CBC-9162-E1E4B544062F}" srcId="{6D7D767D-74C2-4C8B-B51C-AE56921F8D9A}" destId="{1342529B-2446-48F1-8176-6732A1145328}" srcOrd="8" destOrd="0" parTransId="{60306F8E-9620-4543-9C25-5207C9F6D631}" sibTransId="{B1DB9BE0-75D8-4443-BE59-4E8A43DDCEB3}"/>
    <dgm:cxn modelId="{D4D83831-4A06-4253-B9FC-DA3EE4F4B2CD}" srcId="{6D7D767D-74C2-4C8B-B51C-AE56921F8D9A}" destId="{B2729B9D-D44F-4494-9C7C-E08CE547282F}" srcOrd="2" destOrd="0" parTransId="{8C30EF4B-8AEC-4EDD-835A-86AF31D9F379}" sibTransId="{962CD022-5364-4DDE-96E8-8108AF8859E3}"/>
    <dgm:cxn modelId="{3CDA6A5F-2FE4-4283-9E92-29AA63D0A4A5}" srcId="{6D7D767D-74C2-4C8B-B51C-AE56921F8D9A}" destId="{8F3E6AEE-DECD-4319-AA07-46D922DE598F}" srcOrd="6" destOrd="0" parTransId="{4CB5519A-314C-459C-A7E4-17D6C97DBDC2}" sibTransId="{84D43A24-CA78-4F10-8E6E-0E8E041EA8BB}"/>
    <dgm:cxn modelId="{20CBA860-002E-4592-90C5-9228108CDD63}" type="presOf" srcId="{E179E23D-EA43-49FB-8F92-49EA89F5EBB8}" destId="{06AF09A1-D87F-4851-8145-95260B3B5CB9}" srcOrd="0" destOrd="0" presId="urn:microsoft.com/office/officeart/2005/8/layout/default"/>
    <dgm:cxn modelId="{CE159846-9629-46CA-B792-7EB702317604}" type="presOf" srcId="{B2729B9D-D44F-4494-9C7C-E08CE547282F}" destId="{26BAB1B5-2489-494F-B088-B30BDD8E2632}" srcOrd="0" destOrd="0" presId="urn:microsoft.com/office/officeart/2005/8/layout/default"/>
    <dgm:cxn modelId="{8E2D8449-0973-4E0F-9676-13D3E3C0C664}" srcId="{6D7D767D-74C2-4C8B-B51C-AE56921F8D9A}" destId="{E179E23D-EA43-49FB-8F92-49EA89F5EBB8}" srcOrd="7" destOrd="0" parTransId="{BEEAB045-08A0-4521-92AB-36EB6233E2E5}" sibTransId="{7B9023E9-32DC-4C19-A89C-3CD00D3E7C8B}"/>
    <dgm:cxn modelId="{05B29C69-07EA-48C8-AD36-247F11C925A4}" srcId="{6D7D767D-74C2-4C8B-B51C-AE56921F8D9A}" destId="{D1F6AFAF-EA6D-4BD5-AE6D-AA88F66D55E9}" srcOrd="9" destOrd="0" parTransId="{AC762E59-3163-40E8-84BC-8AC649CA40B9}" sibTransId="{9B382FF4-55E0-4A68-AFAA-C26C25989A6A}"/>
    <dgm:cxn modelId="{7A7D9271-CBF9-4774-A24C-4B5CB4CBDD8C}" type="presOf" srcId="{D1F6AFAF-EA6D-4BD5-AE6D-AA88F66D55E9}" destId="{A2F4C593-5986-4FA2-88F7-D34C3834086B}" srcOrd="0" destOrd="0" presId="urn:microsoft.com/office/officeart/2005/8/layout/default"/>
    <dgm:cxn modelId="{46438F57-B63A-4023-B592-FB3D3C955FF5}" type="presOf" srcId="{F3B15E2A-9C70-4DF4-8524-E6C943A1890D}" destId="{746D177F-C7DB-46EA-812D-155DC8CFC119}" srcOrd="0" destOrd="0" presId="urn:microsoft.com/office/officeart/2005/8/layout/default"/>
    <dgm:cxn modelId="{9C03137D-E45B-4FD3-85D9-195F3C6B4562}" type="presOf" srcId="{BF64E375-DF6C-4BFA-AEE1-CABB43C22DF7}" destId="{0FC6963F-E1E7-4D04-8DFC-A87AE242060F}" srcOrd="0" destOrd="0" presId="urn:microsoft.com/office/officeart/2005/8/layout/default"/>
    <dgm:cxn modelId="{1E4E7A8C-2EB9-424E-AC86-BB94F030CB06}" srcId="{6D7D767D-74C2-4C8B-B51C-AE56921F8D9A}" destId="{A7510355-5077-47CE-B6F3-440D4D1300FD}" srcOrd="11" destOrd="0" parTransId="{F7217F50-E03F-4D23-9014-9D9D994F913C}" sibTransId="{3547DC85-573A-48BE-ABA4-FCD695EFC318}"/>
    <dgm:cxn modelId="{F1AAEA93-8978-496A-AE82-962515B926F6}" type="presOf" srcId="{22524193-70D6-416B-957B-62DBF62B8950}" destId="{2E736EB2-06A0-40EF-B7C4-735E77FFD18D}" srcOrd="0" destOrd="0" presId="urn:microsoft.com/office/officeart/2005/8/layout/default"/>
    <dgm:cxn modelId="{D415F79C-4451-40A5-9A13-83E5772C859E}" srcId="{6D7D767D-74C2-4C8B-B51C-AE56921F8D9A}" destId="{E139A9B3-4BAE-4294-A4AB-D4F3D2F61BFC}" srcOrd="3" destOrd="0" parTransId="{8A2311EF-F0BF-4AA3-9A84-32A944DD9B0C}" sibTransId="{E67D39B2-73A0-4B1B-8309-29C7E4DE8C60}"/>
    <dgm:cxn modelId="{0AADEBA5-C2DB-4D01-ACB2-DF63A4E59116}" type="presOf" srcId="{AD444A39-6DC1-4755-BDCE-B2F2CAADA9E7}" destId="{DBE94591-BD10-4D5D-92C7-59EB70854D57}" srcOrd="0" destOrd="0" presId="urn:microsoft.com/office/officeart/2005/8/layout/default"/>
    <dgm:cxn modelId="{DD9426B5-B772-4E8F-A8D1-5C2ACA7C08D7}" type="presOf" srcId="{6D7D767D-74C2-4C8B-B51C-AE56921F8D9A}" destId="{4EC99213-5841-4E6C-9C85-B083CA593DEA}" srcOrd="0" destOrd="0" presId="urn:microsoft.com/office/officeart/2005/8/layout/default"/>
    <dgm:cxn modelId="{7A81E7B9-F50E-478D-ABE7-B4B65772202C}" type="presOf" srcId="{DEFB35F8-4914-463C-8128-8E9CD2EBC284}" destId="{6C94B4FC-0235-46D7-9377-8A9D04561A50}" srcOrd="0" destOrd="0" presId="urn:microsoft.com/office/officeart/2005/8/layout/default"/>
    <dgm:cxn modelId="{B28F3FBC-0DF5-46A1-B2E5-2F2A7A4AE61B}" srcId="{6D7D767D-74C2-4C8B-B51C-AE56921F8D9A}" destId="{BF64E375-DF6C-4BFA-AEE1-CABB43C22DF7}" srcOrd="10" destOrd="0" parTransId="{E9DE5D46-209C-4D0A-8DCC-768A227E569E}" sibTransId="{ACD5486C-272F-4317-BC58-DA8E255B1D84}"/>
    <dgm:cxn modelId="{893828C6-8D84-4230-B39A-F45320E59EE2}" type="presOf" srcId="{1342529B-2446-48F1-8176-6732A1145328}" destId="{5E5A2854-A67F-4E4E-847C-CCDAF729339D}" srcOrd="0" destOrd="0" presId="urn:microsoft.com/office/officeart/2005/8/layout/default"/>
    <dgm:cxn modelId="{D4277AC7-7BEB-4854-AAF0-974B44E4E5E7}" srcId="{6D7D767D-74C2-4C8B-B51C-AE56921F8D9A}" destId="{DEFB35F8-4914-463C-8128-8E9CD2EBC284}" srcOrd="4" destOrd="0" parTransId="{F4FB62A7-06F1-4EFC-9C45-574EACEFA6EC}" sibTransId="{97F5B4CC-4E6E-4C96-9E1A-E1298D3B652B}"/>
    <dgm:cxn modelId="{384A23E3-CD18-4610-8F10-30B7D38A8FA3}" srcId="{6D7D767D-74C2-4C8B-B51C-AE56921F8D9A}" destId="{AD444A39-6DC1-4755-BDCE-B2F2CAADA9E7}" srcOrd="1" destOrd="0" parTransId="{6D189809-F86B-4B2E-8DA9-176B46D144D7}" sibTransId="{3914DA17-0FB6-442A-9D76-F608AF13B497}"/>
    <dgm:cxn modelId="{6C631BE4-80ED-46D1-9206-BFB8B7655DE2}" type="presOf" srcId="{A7510355-5077-47CE-B6F3-440D4D1300FD}" destId="{93F02998-372F-4A27-9656-1FB9F99ABB1F}" srcOrd="0" destOrd="0" presId="urn:microsoft.com/office/officeart/2005/8/layout/default"/>
    <dgm:cxn modelId="{89F4E2E6-FCDC-4412-B5E7-6D5C3A73C0FD}" srcId="{6D7D767D-74C2-4C8B-B51C-AE56921F8D9A}" destId="{F3B15E2A-9C70-4DF4-8524-E6C943A1890D}" srcOrd="5" destOrd="0" parTransId="{9AF02B3C-F389-41A9-81E0-AC4F9AAEACCE}" sibTransId="{2D77D1C1-A2D4-4915-950A-16FD44DA42A1}"/>
    <dgm:cxn modelId="{ED23DAED-5B7B-4655-BF78-87F68B583E53}" type="presOf" srcId="{8F3E6AEE-DECD-4319-AA07-46D922DE598F}" destId="{2299FCDE-C4EC-4B3A-AD02-BB64E44E7124}" srcOrd="0" destOrd="0" presId="urn:microsoft.com/office/officeart/2005/8/layout/default"/>
    <dgm:cxn modelId="{965A56A3-2846-44E7-92DD-AA7492802828}" type="presParOf" srcId="{4EC99213-5841-4E6C-9C85-B083CA593DEA}" destId="{2E736EB2-06A0-40EF-B7C4-735E77FFD18D}" srcOrd="0" destOrd="0" presId="urn:microsoft.com/office/officeart/2005/8/layout/default"/>
    <dgm:cxn modelId="{A48773A1-D8E1-4683-8E5F-B8E69C973BFD}" type="presParOf" srcId="{4EC99213-5841-4E6C-9C85-B083CA593DEA}" destId="{5E7A2B48-0FA6-43FC-B0B9-AB06822CCBFD}" srcOrd="1" destOrd="0" presId="urn:microsoft.com/office/officeart/2005/8/layout/default"/>
    <dgm:cxn modelId="{CCEA06BB-6FC1-4394-AAF1-BC3E0A9C103B}" type="presParOf" srcId="{4EC99213-5841-4E6C-9C85-B083CA593DEA}" destId="{DBE94591-BD10-4D5D-92C7-59EB70854D57}" srcOrd="2" destOrd="0" presId="urn:microsoft.com/office/officeart/2005/8/layout/default"/>
    <dgm:cxn modelId="{22826058-7BE8-42E0-8573-DAE41885A2BE}" type="presParOf" srcId="{4EC99213-5841-4E6C-9C85-B083CA593DEA}" destId="{7853FEF6-2B04-4E9B-BC24-4EC0D3C3BC30}" srcOrd="3" destOrd="0" presId="urn:microsoft.com/office/officeart/2005/8/layout/default"/>
    <dgm:cxn modelId="{92C80D06-A776-490E-9221-95DC4000E314}" type="presParOf" srcId="{4EC99213-5841-4E6C-9C85-B083CA593DEA}" destId="{26BAB1B5-2489-494F-B088-B30BDD8E2632}" srcOrd="4" destOrd="0" presId="urn:microsoft.com/office/officeart/2005/8/layout/default"/>
    <dgm:cxn modelId="{CE304F4B-2201-432B-8CB0-33EE68D8C19B}" type="presParOf" srcId="{4EC99213-5841-4E6C-9C85-B083CA593DEA}" destId="{1902CF16-B8F0-41D4-90EE-BA569C258975}" srcOrd="5" destOrd="0" presId="urn:microsoft.com/office/officeart/2005/8/layout/default"/>
    <dgm:cxn modelId="{63E96AC3-0AF1-4428-8A33-6B2E52AA8A03}" type="presParOf" srcId="{4EC99213-5841-4E6C-9C85-B083CA593DEA}" destId="{0505D9BF-BE7D-4728-B16A-2C905BDD5564}" srcOrd="6" destOrd="0" presId="urn:microsoft.com/office/officeart/2005/8/layout/default"/>
    <dgm:cxn modelId="{937860A8-ABB8-4903-93FF-C5719FC6540C}" type="presParOf" srcId="{4EC99213-5841-4E6C-9C85-B083CA593DEA}" destId="{6B3FBD02-AD2E-4BA4-B62C-7913F7220F19}" srcOrd="7" destOrd="0" presId="urn:microsoft.com/office/officeart/2005/8/layout/default"/>
    <dgm:cxn modelId="{F4A48525-5BFF-4ADD-BA35-C60F576369CF}" type="presParOf" srcId="{4EC99213-5841-4E6C-9C85-B083CA593DEA}" destId="{6C94B4FC-0235-46D7-9377-8A9D04561A50}" srcOrd="8" destOrd="0" presId="urn:microsoft.com/office/officeart/2005/8/layout/default"/>
    <dgm:cxn modelId="{A1FB4C93-7934-492E-9C01-A85C61407D39}" type="presParOf" srcId="{4EC99213-5841-4E6C-9C85-B083CA593DEA}" destId="{F67B2C2D-E5EB-44B3-BCCE-788604BFE7E6}" srcOrd="9" destOrd="0" presId="urn:microsoft.com/office/officeart/2005/8/layout/default"/>
    <dgm:cxn modelId="{2423A83B-6E71-4E5A-A6A9-03A7B723842D}" type="presParOf" srcId="{4EC99213-5841-4E6C-9C85-B083CA593DEA}" destId="{746D177F-C7DB-46EA-812D-155DC8CFC119}" srcOrd="10" destOrd="0" presId="urn:microsoft.com/office/officeart/2005/8/layout/default"/>
    <dgm:cxn modelId="{4B83F54A-8E71-4BD5-BA84-6DDD19D6D1B8}" type="presParOf" srcId="{4EC99213-5841-4E6C-9C85-B083CA593DEA}" destId="{3732DFB3-6A44-4E00-A2B5-D47659D20A82}" srcOrd="11" destOrd="0" presId="urn:microsoft.com/office/officeart/2005/8/layout/default"/>
    <dgm:cxn modelId="{B409F4C5-81F6-4412-AE94-5C331AEEEB0C}" type="presParOf" srcId="{4EC99213-5841-4E6C-9C85-B083CA593DEA}" destId="{2299FCDE-C4EC-4B3A-AD02-BB64E44E7124}" srcOrd="12" destOrd="0" presId="urn:microsoft.com/office/officeart/2005/8/layout/default"/>
    <dgm:cxn modelId="{C6B10741-EDC3-4950-BE56-1062B2D9075F}" type="presParOf" srcId="{4EC99213-5841-4E6C-9C85-B083CA593DEA}" destId="{075CD794-9069-4004-94A2-2726A3A93A97}" srcOrd="13" destOrd="0" presId="urn:microsoft.com/office/officeart/2005/8/layout/default"/>
    <dgm:cxn modelId="{28269E6C-A7EA-4A50-9715-2C6D4E582C80}" type="presParOf" srcId="{4EC99213-5841-4E6C-9C85-B083CA593DEA}" destId="{06AF09A1-D87F-4851-8145-95260B3B5CB9}" srcOrd="14" destOrd="0" presId="urn:microsoft.com/office/officeart/2005/8/layout/default"/>
    <dgm:cxn modelId="{B7A43E2B-7A4D-49D0-AE37-4516A7D2EC1B}" type="presParOf" srcId="{4EC99213-5841-4E6C-9C85-B083CA593DEA}" destId="{FBF5AFB8-AFAA-4768-8687-ED389EAE4E7E}" srcOrd="15" destOrd="0" presId="urn:microsoft.com/office/officeart/2005/8/layout/default"/>
    <dgm:cxn modelId="{E64F2249-C22F-403A-977E-A7D1C3145244}" type="presParOf" srcId="{4EC99213-5841-4E6C-9C85-B083CA593DEA}" destId="{5E5A2854-A67F-4E4E-847C-CCDAF729339D}" srcOrd="16" destOrd="0" presId="urn:microsoft.com/office/officeart/2005/8/layout/default"/>
    <dgm:cxn modelId="{4B3D202F-EC23-4289-8627-3D91A4905FB3}" type="presParOf" srcId="{4EC99213-5841-4E6C-9C85-B083CA593DEA}" destId="{7583F221-BF4F-4612-9DEC-FC5AF2168C76}" srcOrd="17" destOrd="0" presId="urn:microsoft.com/office/officeart/2005/8/layout/default"/>
    <dgm:cxn modelId="{48C4C3FE-BDC9-46D4-9BEE-E15157A7E7A4}" type="presParOf" srcId="{4EC99213-5841-4E6C-9C85-B083CA593DEA}" destId="{A2F4C593-5986-4FA2-88F7-D34C3834086B}" srcOrd="18" destOrd="0" presId="urn:microsoft.com/office/officeart/2005/8/layout/default"/>
    <dgm:cxn modelId="{B9CF1FBD-6BB1-42DF-86B9-353600CCAE06}" type="presParOf" srcId="{4EC99213-5841-4E6C-9C85-B083CA593DEA}" destId="{D785F5B4-56F2-4CFC-BDE5-A2E0328EF6BF}" srcOrd="19" destOrd="0" presId="urn:microsoft.com/office/officeart/2005/8/layout/default"/>
    <dgm:cxn modelId="{CAE6A540-D93E-420C-8F14-437FC156035C}" type="presParOf" srcId="{4EC99213-5841-4E6C-9C85-B083CA593DEA}" destId="{0FC6963F-E1E7-4D04-8DFC-A87AE242060F}" srcOrd="20" destOrd="0" presId="urn:microsoft.com/office/officeart/2005/8/layout/default"/>
    <dgm:cxn modelId="{B7AE69A9-C5AA-4DD2-8A85-D35C89C76F9D}" type="presParOf" srcId="{4EC99213-5841-4E6C-9C85-B083CA593DEA}" destId="{C88B1550-EED4-4E64-9641-C3A06F3FDDCE}" srcOrd="21" destOrd="0" presId="urn:microsoft.com/office/officeart/2005/8/layout/default"/>
    <dgm:cxn modelId="{708EAAD2-BC0A-4A06-A35A-65778CD686CA}" type="presParOf" srcId="{4EC99213-5841-4E6C-9C85-B083CA593DEA}" destId="{93F02998-372F-4A27-9656-1FB9F99ABB1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36EB2-06A0-40EF-B7C4-735E77FFD18D}">
      <dsp:nvSpPr>
        <dsp:cNvPr id="0" name=""/>
        <dsp:cNvSpPr/>
      </dsp:nvSpPr>
      <dsp:spPr>
        <a:xfrm>
          <a:off x="3122" y="706104"/>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Lack of Data Ownership</a:t>
          </a:r>
        </a:p>
      </dsp:txBody>
      <dsp:txXfrm>
        <a:off x="3122" y="706104"/>
        <a:ext cx="2477075" cy="1486245"/>
      </dsp:txXfrm>
    </dsp:sp>
    <dsp:sp modelId="{DBE94591-BD10-4D5D-92C7-59EB70854D57}">
      <dsp:nvSpPr>
        <dsp:cNvPr id="0" name=""/>
        <dsp:cNvSpPr/>
      </dsp:nvSpPr>
      <dsp:spPr>
        <a:xfrm>
          <a:off x="2727905" y="706104"/>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Lack of Data Quality</a:t>
          </a:r>
        </a:p>
      </dsp:txBody>
      <dsp:txXfrm>
        <a:off x="2727905" y="706104"/>
        <a:ext cx="2477075" cy="1486245"/>
      </dsp:txXfrm>
    </dsp:sp>
    <dsp:sp modelId="{26BAB1B5-2489-494F-B088-B30BDD8E2632}">
      <dsp:nvSpPr>
        <dsp:cNvPr id="0" name=""/>
        <dsp:cNvSpPr/>
      </dsp:nvSpPr>
      <dsp:spPr>
        <a:xfrm>
          <a:off x="5452688" y="706104"/>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Difficult to see Interdependencies</a:t>
          </a:r>
        </a:p>
      </dsp:txBody>
      <dsp:txXfrm>
        <a:off x="5452688" y="706104"/>
        <a:ext cx="2477075" cy="1486245"/>
      </dsp:txXfrm>
    </dsp:sp>
    <dsp:sp modelId="{0505D9BF-BE7D-4728-B16A-2C905BDD5564}">
      <dsp:nvSpPr>
        <dsp:cNvPr id="0" name=""/>
        <dsp:cNvSpPr/>
      </dsp:nvSpPr>
      <dsp:spPr>
        <a:xfrm>
          <a:off x="8177471" y="706104"/>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Model conflicts across business outcomes</a:t>
          </a:r>
        </a:p>
      </dsp:txBody>
      <dsp:txXfrm>
        <a:off x="8177471" y="706104"/>
        <a:ext cx="2477075" cy="1486245"/>
      </dsp:txXfrm>
    </dsp:sp>
    <dsp:sp modelId="{6C94B4FC-0235-46D7-9377-8A9D04561A50}">
      <dsp:nvSpPr>
        <dsp:cNvPr id="0" name=""/>
        <dsp:cNvSpPr/>
      </dsp:nvSpPr>
      <dsp:spPr>
        <a:xfrm>
          <a:off x="3122" y="2440056"/>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Tremendous effort of integration and coordination leads to bypasses</a:t>
          </a:r>
        </a:p>
      </dsp:txBody>
      <dsp:txXfrm>
        <a:off x="3122" y="2440056"/>
        <a:ext cx="2477075" cy="1486245"/>
      </dsp:txXfrm>
    </dsp:sp>
    <dsp:sp modelId="{746D177F-C7DB-46EA-812D-155DC8CFC119}">
      <dsp:nvSpPr>
        <dsp:cNvPr id="0" name=""/>
        <dsp:cNvSpPr/>
      </dsp:nvSpPr>
      <dsp:spPr>
        <a:xfrm>
          <a:off x="2727905" y="2440056"/>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Siloed Teams =&gt; Business and IT work in silos</a:t>
          </a:r>
        </a:p>
      </dsp:txBody>
      <dsp:txXfrm>
        <a:off x="2727905" y="2440056"/>
        <a:ext cx="2477075" cy="1486245"/>
      </dsp:txXfrm>
    </dsp:sp>
    <dsp:sp modelId="{2299FCDE-C4EC-4B3A-AD02-BB64E44E7124}">
      <dsp:nvSpPr>
        <dsp:cNvPr id="0" name=""/>
        <dsp:cNvSpPr/>
      </dsp:nvSpPr>
      <dsp:spPr>
        <a:xfrm>
          <a:off x="5452688" y="2440056"/>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Disconnect between data producers and data consumers</a:t>
          </a:r>
        </a:p>
      </dsp:txBody>
      <dsp:txXfrm>
        <a:off x="5452688" y="2440056"/>
        <a:ext cx="2477075" cy="1486245"/>
      </dsp:txXfrm>
    </dsp:sp>
    <dsp:sp modelId="{06AF09A1-D87F-4851-8145-95260B3B5CB9}">
      <dsp:nvSpPr>
        <dsp:cNvPr id="0" name=""/>
        <dsp:cNvSpPr/>
      </dsp:nvSpPr>
      <dsp:spPr>
        <a:xfrm>
          <a:off x="8177471" y="2440056"/>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Central team becomes the bottle neck</a:t>
          </a:r>
        </a:p>
      </dsp:txBody>
      <dsp:txXfrm>
        <a:off x="8177471" y="2440056"/>
        <a:ext cx="2477075" cy="1486245"/>
      </dsp:txXfrm>
    </dsp:sp>
    <dsp:sp modelId="{5E5A2854-A67F-4E4E-847C-CCDAF729339D}">
      <dsp:nvSpPr>
        <dsp:cNvPr id="0" name=""/>
        <dsp:cNvSpPr/>
      </dsp:nvSpPr>
      <dsp:spPr>
        <a:xfrm>
          <a:off x="3122" y="4174009"/>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Difficult to apply policy and governance</a:t>
          </a:r>
        </a:p>
      </dsp:txBody>
      <dsp:txXfrm>
        <a:off x="3122" y="4174009"/>
        <a:ext cx="2477075" cy="1486245"/>
      </dsp:txXfrm>
    </dsp:sp>
    <dsp:sp modelId="{A2F4C593-5986-4FA2-88F7-D34C3834086B}">
      <dsp:nvSpPr>
        <dsp:cNvPr id="0" name=""/>
        <dsp:cNvSpPr/>
      </dsp:nvSpPr>
      <dsp:spPr>
        <a:xfrm>
          <a:off x="2727905" y="4174009"/>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Hard to see dependencies(Technical Debt)</a:t>
          </a:r>
        </a:p>
      </dsp:txBody>
      <dsp:txXfrm>
        <a:off x="2727905" y="4174009"/>
        <a:ext cx="2477075" cy="1486245"/>
      </dsp:txXfrm>
    </dsp:sp>
    <dsp:sp modelId="{0FC6963F-E1E7-4D04-8DFC-A87AE242060F}">
      <dsp:nvSpPr>
        <dsp:cNvPr id="0" name=""/>
        <dsp:cNvSpPr/>
      </dsp:nvSpPr>
      <dsp:spPr>
        <a:xfrm>
          <a:off x="5452688" y="4174009"/>
          <a:ext cx="2477075" cy="148624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Small changes become too risky due to unexpected consequences</a:t>
          </a:r>
        </a:p>
      </dsp:txBody>
      <dsp:txXfrm>
        <a:off x="5452688" y="4174009"/>
        <a:ext cx="2477075" cy="1486245"/>
      </dsp:txXfrm>
    </dsp:sp>
    <dsp:sp modelId="{93F02998-372F-4A27-9656-1FB9F99ABB1F}">
      <dsp:nvSpPr>
        <dsp:cNvPr id="0" name=""/>
        <dsp:cNvSpPr/>
      </dsp:nvSpPr>
      <dsp:spPr>
        <a:xfrm>
          <a:off x="8177471" y="4174009"/>
          <a:ext cx="2477075" cy="1486245"/>
        </a:xfrm>
        <a:prstGeom prst="rect">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Technical ownership, rather than data ownership</a:t>
          </a:r>
        </a:p>
      </dsp:txBody>
      <dsp:txXfrm>
        <a:off x="8177471" y="4174009"/>
        <a:ext cx="2477075" cy="14862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10/17/2022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10/17/2022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12F9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8DEF3CF-186E-472B-95A9-1E6C05D757E2}"/>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525D4CFF-1446-FFBE-1466-D4351AB13508}"/>
              </a:ext>
            </a:extLst>
          </p:cNvPr>
          <p:cNvGrpSpPr/>
          <p:nvPr userDrawn="1"/>
        </p:nvGrpSpPr>
        <p:grpSpPr>
          <a:xfrm>
            <a:off x="686588" y="3817088"/>
            <a:ext cx="13257225" cy="1937724"/>
            <a:chOff x="686588" y="3817089"/>
            <a:chExt cx="13257225" cy="1937724"/>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686588" y="3817089"/>
              <a:ext cx="13257225" cy="1937724"/>
              <a:chOff x="777752" y="3817089"/>
              <a:chExt cx="13257225" cy="1937724"/>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bg1"/>
                    </a:solidFill>
                    <a:latin typeface="Poppins" pitchFamily="2" charset="77"/>
                    <a:cs typeface="Poppins" pitchFamily="2" charset="77"/>
                  </a:rPr>
                  <a:t> Az COMMUNITY</a:t>
                </a:r>
                <a:endParaRPr lang="en-IN" sz="23900" b="1" dirty="0">
                  <a:solidFill>
                    <a:schemeClr val="bg1"/>
                  </a:solidFill>
                  <a:latin typeface="Poppins" pitchFamily="2" charset="77"/>
                  <a:cs typeface="Poppins" pitchFamily="2" charset="77"/>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bg1"/>
                    </a:solidFill>
                    <a:latin typeface="Poppins" pitchFamily="2" charset="77"/>
                    <a:cs typeface="Poppins" pitchFamily="2" charset="77"/>
                  </a:rPr>
                  <a:t>Conference 2022</a:t>
                </a:r>
                <a:endParaRPr lang="en-US" sz="2800" b="0" i="1" dirty="0">
                  <a:solidFill>
                    <a:schemeClr val="bg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44A1878D-F88B-F745-2DA9-1C187E86CEDB}"/>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bg1"/>
                    </a:solidFill>
                    <a:latin typeface="Poppins Light" pitchFamily="2" charset="77"/>
                    <a:cs typeface="Poppins Light" pitchFamily="2" charset="77"/>
                  </a:rPr>
                  <a:t>Asia’s Largest Azure Community Conference</a:t>
                </a:r>
                <a:endParaRPr lang="en-US" sz="2000" b="0" i="0" dirty="0">
                  <a:solidFill>
                    <a:schemeClr val="bg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4A13910C-C961-C1A2-7B55-871C4565BEB5}"/>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C85C7-F559-B3F4-8497-19B59ACF0951}"/>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E8D3B0CC-234F-FE6F-6748-9A210C9DCC2B}"/>
              </a:ext>
            </a:extLst>
          </p:cNvPr>
          <p:cNvPicPr>
            <a:picLocks noChangeAspect="1"/>
          </p:cNvPicPr>
          <p:nvPr userDrawn="1"/>
        </p:nvPicPr>
        <p:blipFill>
          <a:blip r:embed="rId2"/>
          <a:stretch>
            <a:fillRect/>
          </a:stretch>
        </p:blipFill>
        <p:spPr>
          <a:xfrm>
            <a:off x="6009342" y="1206957"/>
            <a:ext cx="2287494" cy="1895352"/>
          </a:xfrm>
          <a:prstGeom prst="rect">
            <a:avLst/>
          </a:prstGeom>
        </p:spPr>
      </p:pic>
      <p:pic>
        <p:nvPicPr>
          <p:cNvPr id="16" name="Picture 15">
            <a:extLst>
              <a:ext uri="{FF2B5EF4-FFF2-40B4-BE49-F238E27FC236}">
                <a16:creationId xmlns:a16="http://schemas.microsoft.com/office/drawing/2014/main" id="{6A91F16C-3C79-6733-1250-EA38D1942226}"/>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17" name="Picture 16">
            <a:extLst>
              <a:ext uri="{FF2B5EF4-FFF2-40B4-BE49-F238E27FC236}">
                <a16:creationId xmlns:a16="http://schemas.microsoft.com/office/drawing/2014/main" id="{E6A11A65-9DBF-5173-D8BB-80230607B428}"/>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0E24D-511E-5968-1763-177E9E1C9CA0}"/>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6049C1C0-996D-182B-6EC3-D264E1CA90C0}"/>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5A80008A-C231-0137-22EA-A1688558EEF5}"/>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8809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1171182" y="21702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AEECA080-AAEE-044D-DBBF-87373C688126}"/>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3D4FEBDC-D193-AE5D-4DD5-A0E6D35ED63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824075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7E4AD-5E40-7B9E-EF6B-51E9C3CF6AAA}"/>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8901C681-4913-FBC0-A76C-8214176716A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359145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2933-547A-2601-63DB-A0630CFD226C}"/>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rgbClr val="08023F"/>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385E5DB-DF49-C0C0-7902-A579C9F2E46A}"/>
              </a:ext>
            </a:extLst>
          </p:cNvPr>
          <p:cNvPicPr>
            <a:picLocks noChangeAspect="1"/>
          </p:cNvPicPr>
          <p:nvPr userDrawn="1"/>
        </p:nvPicPr>
        <p:blipFill>
          <a:blip r:embed="rId3"/>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800C1EF1-BA09-2053-5B24-5D032FE5B74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8011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DE48E-CA20-CEA2-7809-1909F04F51A5}"/>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4" name="TextBox 3">
            <a:extLst>
              <a:ext uri="{FF2B5EF4-FFF2-40B4-BE49-F238E27FC236}">
                <a16:creationId xmlns:a16="http://schemas.microsoft.com/office/drawing/2014/main" id="{E58448FC-5B40-176D-4D3F-3198A67043B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08023F"/>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B2BD898-8C1A-EFEC-EE0B-7DB43AE9F8CF}"/>
              </a:ext>
            </a:extLst>
          </p:cNvPr>
          <p:cNvPicPr>
            <a:picLocks noChangeAspect="1"/>
          </p:cNvPicPr>
          <p:nvPr userDrawn="1"/>
        </p:nvPicPr>
        <p:blipFill>
          <a:blip r:embed="rId3"/>
          <a:stretch>
            <a:fillRect/>
          </a:stretch>
        </p:blipFill>
        <p:spPr>
          <a:xfrm>
            <a:off x="12640236" y="-40341"/>
            <a:ext cx="1658396" cy="2025825"/>
          </a:xfrm>
          <a:prstGeom prst="rect">
            <a:avLst/>
          </a:prstGeom>
        </p:spPr>
      </p:pic>
    </p:spTree>
    <p:extLst>
      <p:ext uri="{BB962C8B-B14F-4D97-AF65-F5344CB8AC3E}">
        <p14:creationId xmlns:p14="http://schemas.microsoft.com/office/powerpoint/2010/main" val="403509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3E642DD-3064-485E-76C7-1F54A660752F}"/>
              </a:ext>
            </a:extLst>
          </p:cNvPr>
          <p:cNvSpPr txBox="1"/>
          <p:nvPr userDrawn="1"/>
        </p:nvSpPr>
        <p:spPr>
          <a:xfrm>
            <a:off x="553467" y="77862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08023F"/>
                </a:solidFill>
                <a:effectLst/>
                <a:latin typeface="+mj-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192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168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7" name="Text Placeholder 16">
            <a:extLst>
              <a:ext uri="{FF2B5EF4-FFF2-40B4-BE49-F238E27FC236}">
                <a16:creationId xmlns:a16="http://schemas.microsoft.com/office/drawing/2014/main" id="{544298FB-4D19-41BA-A056-1EB0429A64C2}"/>
              </a:ext>
            </a:extLst>
          </p:cNvPr>
          <p:cNvSpPr>
            <a:spLocks noGrp="1"/>
          </p:cNvSpPr>
          <p:nvPr>
            <p:ph type="body" sz="quarter" idx="19" hasCustomPrompt="1"/>
          </p:nvPr>
        </p:nvSpPr>
        <p:spPr>
          <a:xfrm>
            <a:off x="800230" y="2594864"/>
            <a:ext cx="4730819" cy="467099"/>
          </a:xfrm>
          <a:prstGeom prst="rect">
            <a:avLst/>
          </a:prstGeom>
        </p:spPr>
        <p:txBody>
          <a:bodyPr/>
          <a:lstStyle>
            <a:lvl1pPr>
              <a:defRPr sz="3300" b="1" i="0">
                <a:solidFill>
                  <a:srgbClr val="08023F"/>
                </a:solidFill>
              </a:defRPr>
            </a:lvl1pPr>
          </a:lstStyle>
          <a:p>
            <a:r>
              <a:rPr lang="en-US" dirty="0">
                <a:solidFill>
                  <a:srgbClr val="08023F"/>
                </a:solidFill>
                <a:latin typeface="Segoe UI Semibold (Headings)"/>
                <a:cs typeface="Segoe UI" panose="020B0502040204020203" pitchFamily="34" charset="0"/>
              </a:rPr>
              <a:t>Presentation title </a:t>
            </a:r>
          </a:p>
        </p:txBody>
      </p:sp>
      <p:pic>
        <p:nvPicPr>
          <p:cNvPr id="2" name="Picture 1">
            <a:extLst>
              <a:ext uri="{FF2B5EF4-FFF2-40B4-BE49-F238E27FC236}">
                <a16:creationId xmlns:a16="http://schemas.microsoft.com/office/drawing/2014/main" id="{69C3FAF8-3116-923F-1EEF-20DB3F85F47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9C0507F0-86DB-9EB6-A672-C24403E518F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id="{5839C542-8226-D379-3603-62DB9CE3338B}"/>
              </a:ext>
            </a:extLst>
          </p:cNvPr>
          <p:cNvPicPr>
            <a:picLocks noChangeAspect="1"/>
          </p:cNvPicPr>
          <p:nvPr userDrawn="1"/>
        </p:nvPicPr>
        <p:blipFill>
          <a:blip r:embed="rId3"/>
          <a:stretch>
            <a:fillRect/>
          </a:stretch>
        </p:blipFill>
        <p:spPr>
          <a:xfrm>
            <a:off x="5340350" y="2622550"/>
            <a:ext cx="3949700" cy="2984500"/>
          </a:xfrm>
          <a:prstGeom prst="rect">
            <a:avLst/>
          </a:prstGeom>
        </p:spPr>
      </p:pic>
      <p:pic>
        <p:nvPicPr>
          <p:cNvPr id="18" name="Picture 17">
            <a:extLst>
              <a:ext uri="{FF2B5EF4-FFF2-40B4-BE49-F238E27FC236}">
                <a16:creationId xmlns:a16="http://schemas.microsoft.com/office/drawing/2014/main" id="{AEC3409D-5A13-B030-03A4-99AD4A61BD94}"/>
              </a:ext>
            </a:extLst>
          </p:cNvPr>
          <p:cNvPicPr>
            <a:picLocks noChangeAspect="1"/>
          </p:cNvPicPr>
          <p:nvPr userDrawn="1"/>
        </p:nvPicPr>
        <p:blipFill>
          <a:blip r:embed="rId4"/>
          <a:stretch>
            <a:fillRect/>
          </a:stretch>
        </p:blipFill>
        <p:spPr>
          <a:xfrm>
            <a:off x="7634514" y="3595604"/>
            <a:ext cx="6995886" cy="4662401"/>
          </a:xfrm>
          <a:prstGeom prst="rect">
            <a:avLst/>
          </a:prstGeom>
        </p:spPr>
      </p:pic>
    </p:spTree>
    <p:extLst>
      <p:ext uri="{BB962C8B-B14F-4D97-AF65-F5344CB8AC3E}">
        <p14:creationId xmlns:p14="http://schemas.microsoft.com/office/powerpoint/2010/main" val="35978452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BF00B"/>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2" name="Picture 1">
            <a:extLst>
              <a:ext uri="{FF2B5EF4-FFF2-40B4-BE49-F238E27FC236}">
                <a16:creationId xmlns:a16="http://schemas.microsoft.com/office/drawing/2014/main" id="{C9479E0C-A6B5-5CB6-79A9-863A3C3DA508}"/>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DA5B878A-8061-138A-9124-1AA8074E653A}"/>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DD54E03D-C176-BB2F-41A1-61B913E9D530}"/>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4E835E6B-BBCA-F8A3-75AF-E2CC1ACF76B8}"/>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07042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5128547" y="7469726"/>
            <a:ext cx="1818473" cy="389462"/>
          </a:xfrm>
          <a:prstGeom prst="rect">
            <a:avLst/>
          </a:prstGeom>
        </p:spPr>
      </p:pic>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spc="-60" baseline="0">
                <a:solidFill>
                  <a:srgbClr val="9BF00B"/>
                </a:solidFill>
                <a:latin typeface="+mj-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3754ED74-435A-3CBE-021F-D45AC904E2CA}"/>
              </a:ext>
            </a:extLst>
          </p:cNvPr>
          <p:cNvPicPr>
            <a:picLocks noChangeAspect="1"/>
          </p:cNvPicPr>
          <p:nvPr userDrawn="1"/>
        </p:nvPicPr>
        <p:blipFill>
          <a:blip r:embed="rId3"/>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590D26F4-2C47-6052-AA5C-E30B408989E6}"/>
              </a:ext>
            </a:extLst>
          </p:cNvPr>
          <p:cNvPicPr>
            <a:picLocks noChangeAspect="1"/>
          </p:cNvPicPr>
          <p:nvPr userDrawn="1"/>
        </p:nvPicPr>
        <p:blipFill>
          <a:blip r:embed="rId4"/>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A8A9032D-C234-7DB1-9C40-828D753C280A}"/>
              </a:ext>
            </a:extLst>
          </p:cNvPr>
          <p:cNvPicPr>
            <a:picLocks noChangeAspect="1"/>
          </p:cNvPicPr>
          <p:nvPr userDrawn="1"/>
        </p:nvPicPr>
        <p:blipFill>
          <a:blip r:embed="rId5"/>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8CAD33D4-6500-F717-491B-95E5B0CCB471}"/>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D4196B89-88B5-CC4D-25E4-4010A11D5525}"/>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4" name="TextBox 3">
            <a:extLst>
              <a:ext uri="{FF2B5EF4-FFF2-40B4-BE49-F238E27FC236}">
                <a16:creationId xmlns:a16="http://schemas.microsoft.com/office/drawing/2014/main" id="{9630E578-5B8B-0589-225E-129E6E4B021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F7828-A93B-1553-BE7A-BBBD0DDA8874}"/>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F8E71E4E-265E-98EB-F20D-F0D962B490C9}"/>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2" name="Picture 1">
            <a:extLst>
              <a:ext uri="{FF2B5EF4-FFF2-40B4-BE49-F238E27FC236}">
                <a16:creationId xmlns:a16="http://schemas.microsoft.com/office/drawing/2014/main" id="{8461767A-9EB4-0B5F-D3E9-55448C181D09}"/>
              </a:ext>
            </a:extLst>
          </p:cNvPr>
          <p:cNvPicPr>
            <a:picLocks noChangeAspect="1"/>
          </p:cNvPicPr>
          <p:nvPr userDrawn="1"/>
        </p:nvPicPr>
        <p:blipFill>
          <a:blip r:embed="rId2"/>
          <a:stretch>
            <a:fillRect/>
          </a:stretch>
        </p:blipFill>
        <p:spPr>
          <a:xfrm>
            <a:off x="12640236" y="-40341"/>
            <a:ext cx="1658396" cy="2025825"/>
          </a:xfrm>
          <a:prstGeom prst="rect">
            <a:avLst/>
          </a:prstGeom>
        </p:spPr>
      </p:pic>
      <p:sp>
        <p:nvSpPr>
          <p:cNvPr id="3" name="TextBox 2">
            <a:extLst>
              <a:ext uri="{FF2B5EF4-FFF2-40B4-BE49-F238E27FC236}">
                <a16:creationId xmlns:a16="http://schemas.microsoft.com/office/drawing/2014/main" id="{A742999F-C9A4-D023-F6D2-BE848D0A90CD}"/>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pic>
        <p:nvPicPr>
          <p:cNvPr id="4" name="Picture 3">
            <a:extLst>
              <a:ext uri="{FF2B5EF4-FFF2-40B4-BE49-F238E27FC236}">
                <a16:creationId xmlns:a16="http://schemas.microsoft.com/office/drawing/2014/main" id="{B539734D-F64C-8044-6A22-46F0C7B94E82}"/>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5" name="Picture 4">
            <a:extLst>
              <a:ext uri="{FF2B5EF4-FFF2-40B4-BE49-F238E27FC236}">
                <a16:creationId xmlns:a16="http://schemas.microsoft.com/office/drawing/2014/main" id="{566B686A-DFB3-CEDC-1100-2FA0F589BB9B}"/>
              </a:ext>
            </a:extLst>
          </p:cNvPr>
          <p:cNvPicPr>
            <a:picLocks noChangeAspect="1"/>
          </p:cNvPicPr>
          <p:nvPr userDrawn="1"/>
        </p:nvPicPr>
        <p:blipFill>
          <a:blip r:embed="rId4"/>
          <a:stretch>
            <a:fillRect/>
          </a:stretch>
        </p:blipFill>
        <p:spPr>
          <a:xfrm>
            <a:off x="10566400" y="5754812"/>
            <a:ext cx="4064000" cy="2514600"/>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095455"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0" kern="1200" cap="none" spc="-60" baseline="0" dirty="0">
                <a:ln w="3175">
                  <a:noFill/>
                </a:ln>
                <a:solidFill>
                  <a:srgbClr val="9BF00B"/>
                </a:solidFill>
                <a:effectLst/>
                <a:latin typeface="+mj-lt"/>
                <a:ea typeface="+mn-ea"/>
                <a:cs typeface="Segoe UI" pitchFamily="34" charset="0"/>
              </a:defRPr>
            </a:lvl1pPr>
          </a:lstStyle>
          <a:p>
            <a:r>
              <a:rPr lang="en-US" dirty="0"/>
              <a:t>Q &amp; A</a:t>
            </a:r>
          </a:p>
        </p:txBody>
      </p:sp>
      <p:pic>
        <p:nvPicPr>
          <p:cNvPr id="2" name="Picture 1">
            <a:extLst>
              <a:ext uri="{FF2B5EF4-FFF2-40B4-BE49-F238E27FC236}">
                <a16:creationId xmlns:a16="http://schemas.microsoft.com/office/drawing/2014/main" id="{293B4412-8D61-2570-57E5-7258067B42C2}"/>
              </a:ext>
            </a:extLst>
          </p:cNvPr>
          <p:cNvPicPr>
            <a:picLocks noChangeAspect="1"/>
          </p:cNvPicPr>
          <p:nvPr userDrawn="1"/>
        </p:nvPicPr>
        <p:blipFill>
          <a:blip r:embed="rId2"/>
          <a:stretch>
            <a:fillRect/>
          </a:stretch>
        </p:blipFill>
        <p:spPr>
          <a:xfrm>
            <a:off x="12640236" y="-40341"/>
            <a:ext cx="1658396" cy="2025825"/>
          </a:xfrm>
          <a:prstGeom prst="rect">
            <a:avLst/>
          </a:prstGeom>
        </p:spPr>
      </p:pic>
      <p:pic>
        <p:nvPicPr>
          <p:cNvPr id="3" name="Picture 2">
            <a:extLst>
              <a:ext uri="{FF2B5EF4-FFF2-40B4-BE49-F238E27FC236}">
                <a16:creationId xmlns:a16="http://schemas.microsoft.com/office/drawing/2014/main" id="{A1350D79-A7CF-E1B7-6482-789E80453F3C}"/>
              </a:ext>
            </a:extLst>
          </p:cNvPr>
          <p:cNvPicPr>
            <a:picLocks noChangeAspect="1"/>
          </p:cNvPicPr>
          <p:nvPr userDrawn="1"/>
        </p:nvPicPr>
        <p:blipFill>
          <a:blip r:embed="rId3"/>
          <a:stretch>
            <a:fillRect/>
          </a:stretch>
        </p:blipFill>
        <p:spPr>
          <a:xfrm>
            <a:off x="0" y="-24943"/>
            <a:ext cx="3962400" cy="2463800"/>
          </a:xfrm>
          <a:prstGeom prst="rect">
            <a:avLst/>
          </a:prstGeom>
        </p:spPr>
      </p:pic>
      <p:pic>
        <p:nvPicPr>
          <p:cNvPr id="4" name="Picture 3">
            <a:extLst>
              <a:ext uri="{FF2B5EF4-FFF2-40B4-BE49-F238E27FC236}">
                <a16:creationId xmlns:a16="http://schemas.microsoft.com/office/drawing/2014/main" id="{774D4732-8B4E-C639-A1CA-FDA544A4FBCB}"/>
              </a:ext>
            </a:extLst>
          </p:cNvPr>
          <p:cNvPicPr>
            <a:picLocks noChangeAspect="1"/>
          </p:cNvPicPr>
          <p:nvPr userDrawn="1"/>
        </p:nvPicPr>
        <p:blipFill>
          <a:blip r:embed="rId4"/>
          <a:stretch>
            <a:fillRect/>
          </a:stretch>
        </p:blipFill>
        <p:spPr>
          <a:xfrm>
            <a:off x="10566400" y="5754812"/>
            <a:ext cx="4064000" cy="2514600"/>
          </a:xfrm>
          <a:prstGeom prst="rect">
            <a:avLst/>
          </a:prstGeom>
        </p:spPr>
      </p:pic>
      <p:sp>
        <p:nvSpPr>
          <p:cNvPr id="5" name="TextBox 4">
            <a:extLst>
              <a:ext uri="{FF2B5EF4-FFF2-40B4-BE49-F238E27FC236}">
                <a16:creationId xmlns:a16="http://schemas.microsoft.com/office/drawing/2014/main" id="{B475B0DC-BFB1-A18E-2374-7829569B9F24}"/>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bg1"/>
                </a:solidFill>
                <a:latin typeface="Poppins" pitchFamily="2" charset="77"/>
                <a:cs typeface="Poppins" pitchFamily="2" charset="77"/>
              </a:rPr>
              <a:t>#AzConfDev</a:t>
            </a:r>
            <a:endParaRPr lang="en-IN" sz="1600" b="0" dirty="0">
              <a:latin typeface="Poppins" pitchFamily="2" charset="77"/>
              <a:cs typeface="Poppins" pitchFamily="2" charset="77"/>
            </a:endParaRPr>
          </a:p>
        </p:txBody>
      </p:sp>
    </p:spTree>
    <p:extLst>
      <p:ext uri="{BB962C8B-B14F-4D97-AF65-F5344CB8AC3E}">
        <p14:creationId xmlns:p14="http://schemas.microsoft.com/office/powerpoint/2010/main" val="6958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8EBB168-63DF-6A2A-FD0D-B25A6D720C17}"/>
              </a:ext>
            </a:extLst>
          </p:cNvPr>
          <p:cNvPicPr>
            <a:picLocks noChangeAspect="1"/>
          </p:cNvPicPr>
          <p:nvPr userDrawn="1"/>
        </p:nvPicPr>
        <p:blipFill>
          <a:blip r:embed="rId2"/>
          <a:stretch>
            <a:fillRect/>
          </a:stretch>
        </p:blipFill>
        <p:spPr>
          <a:xfrm>
            <a:off x="7634514" y="3595604"/>
            <a:ext cx="6995886" cy="4662401"/>
          </a:xfrm>
          <a:prstGeom prst="rect">
            <a:avLst/>
          </a:prstGeom>
        </p:spPr>
      </p:pic>
      <p:pic>
        <p:nvPicPr>
          <p:cNvPr id="2" name="Picture 1">
            <a:extLst>
              <a:ext uri="{FF2B5EF4-FFF2-40B4-BE49-F238E27FC236}">
                <a16:creationId xmlns:a16="http://schemas.microsoft.com/office/drawing/2014/main" id="{3676C7E9-E4C3-F4FF-11BF-E31EB2EF5DF2}"/>
              </a:ext>
            </a:extLst>
          </p:cNvPr>
          <p:cNvPicPr>
            <a:picLocks noChangeAspect="1"/>
          </p:cNvPicPr>
          <p:nvPr userDrawn="1"/>
        </p:nvPicPr>
        <p:blipFill>
          <a:blip r:embed="rId3"/>
          <a:stretch>
            <a:fillRect/>
          </a:stretch>
        </p:blipFill>
        <p:spPr>
          <a:xfrm>
            <a:off x="6017185" y="908542"/>
            <a:ext cx="2596030" cy="2150997"/>
          </a:xfrm>
          <a:prstGeom prst="rect">
            <a:avLst/>
          </a:prstGeom>
        </p:spPr>
      </p:pic>
      <p:grpSp>
        <p:nvGrpSpPr>
          <p:cNvPr id="3" name="Group 2">
            <a:extLst>
              <a:ext uri="{FF2B5EF4-FFF2-40B4-BE49-F238E27FC236}">
                <a16:creationId xmlns:a16="http://schemas.microsoft.com/office/drawing/2014/main" id="{B8B200C2-9A20-62AC-5C2C-88A9625DF5E2}"/>
              </a:ext>
            </a:extLst>
          </p:cNvPr>
          <p:cNvGrpSpPr/>
          <p:nvPr userDrawn="1"/>
        </p:nvGrpSpPr>
        <p:grpSpPr>
          <a:xfrm>
            <a:off x="686587" y="3381659"/>
            <a:ext cx="13257225" cy="1937724"/>
            <a:chOff x="686588" y="3817089"/>
            <a:chExt cx="13257225" cy="1937724"/>
          </a:xfrm>
        </p:grpSpPr>
        <p:grpSp>
          <p:nvGrpSpPr>
            <p:cNvPr id="5" name="Group 4">
              <a:extLst>
                <a:ext uri="{FF2B5EF4-FFF2-40B4-BE49-F238E27FC236}">
                  <a16:creationId xmlns:a16="http://schemas.microsoft.com/office/drawing/2014/main" id="{85F48C6B-232C-FD95-F955-C30FD9A25254}"/>
                </a:ext>
              </a:extLst>
            </p:cNvPr>
            <p:cNvGrpSpPr/>
            <p:nvPr userDrawn="1"/>
          </p:nvGrpSpPr>
          <p:grpSpPr>
            <a:xfrm>
              <a:off x="686588" y="3817089"/>
              <a:ext cx="13257225" cy="1937724"/>
              <a:chOff x="777752" y="3817089"/>
              <a:chExt cx="13257225" cy="1937724"/>
            </a:xfrm>
          </p:grpSpPr>
          <p:sp>
            <p:nvSpPr>
              <p:cNvPr id="8" name="TextBox 7">
                <a:extLst>
                  <a:ext uri="{FF2B5EF4-FFF2-40B4-BE49-F238E27FC236}">
                    <a16:creationId xmlns:a16="http://schemas.microsoft.com/office/drawing/2014/main" id="{0FC3866D-098A-697E-E000-CDAEAC110DBA}"/>
                  </a:ext>
                </a:extLst>
              </p:cNvPr>
              <p:cNvSpPr txBox="1"/>
              <p:nvPr userDrawn="1"/>
            </p:nvSpPr>
            <p:spPr>
              <a:xfrm>
                <a:off x="777752" y="3817089"/>
                <a:ext cx="13257225" cy="1015663"/>
              </a:xfrm>
              <a:prstGeom prst="rect">
                <a:avLst/>
              </a:prstGeom>
              <a:noFill/>
            </p:spPr>
            <p:txBody>
              <a:bodyPr wrap="square">
                <a:spAutoFit/>
              </a:bodyPr>
              <a:lstStyle/>
              <a:p>
                <a:pPr algn="ctr"/>
                <a:r>
                  <a:rPr lang="en-IN" sz="6000" b="1" i="0" u="none" strike="noStrike" baseline="0" dirty="0">
                    <a:solidFill>
                      <a:schemeClr val="tx1"/>
                    </a:solidFill>
                    <a:latin typeface="Poppins" pitchFamily="2" charset="77"/>
                    <a:cs typeface="Poppins" pitchFamily="2" charset="77"/>
                  </a:rPr>
                  <a:t> Az COMMUNITY</a:t>
                </a:r>
                <a:endParaRPr lang="en-IN" sz="23900" b="1" dirty="0">
                  <a:solidFill>
                    <a:schemeClr val="tx1"/>
                  </a:solidFill>
                  <a:latin typeface="Poppins" pitchFamily="2" charset="77"/>
                  <a:cs typeface="Poppins" pitchFamily="2" charset="77"/>
                </a:endParaRPr>
              </a:p>
            </p:txBody>
          </p:sp>
          <p:sp>
            <p:nvSpPr>
              <p:cNvPr id="11" name="TextBox 10">
                <a:extLst>
                  <a:ext uri="{FF2B5EF4-FFF2-40B4-BE49-F238E27FC236}">
                    <a16:creationId xmlns:a16="http://schemas.microsoft.com/office/drawing/2014/main" id="{5B9A006F-B8E0-6E70-A3EA-B32BE1776BEE}"/>
                  </a:ext>
                </a:extLst>
              </p:cNvPr>
              <p:cNvSpPr txBox="1"/>
              <p:nvPr userDrawn="1"/>
            </p:nvSpPr>
            <p:spPr>
              <a:xfrm>
                <a:off x="3234249" y="4739150"/>
                <a:ext cx="8344230" cy="523220"/>
              </a:xfrm>
              <a:prstGeom prst="rect">
                <a:avLst/>
              </a:prstGeom>
              <a:noFill/>
            </p:spPr>
            <p:txBody>
              <a:bodyPr wrap="square">
                <a:spAutoFit/>
              </a:bodyPr>
              <a:lstStyle/>
              <a:p>
                <a:pPr algn="ctr"/>
                <a:r>
                  <a:rPr lang="en-IN" sz="2800" b="0" i="0" u="none" strike="noStrike" baseline="0" dirty="0">
                    <a:solidFill>
                      <a:schemeClr val="tx1"/>
                    </a:solidFill>
                    <a:latin typeface="Poppins" pitchFamily="2" charset="77"/>
                    <a:cs typeface="Poppins" pitchFamily="2" charset="77"/>
                  </a:rPr>
                  <a:t>Conference 2022</a:t>
                </a:r>
                <a:endParaRPr lang="en-US" sz="2800" b="0" i="1" dirty="0">
                  <a:solidFill>
                    <a:schemeClr val="tx1"/>
                  </a:solidFill>
                  <a:latin typeface="Poppins" pitchFamily="2" charset="77"/>
                  <a:cs typeface="Poppins" pitchFamily="2" charset="77"/>
                </a:endParaRPr>
              </a:p>
            </p:txBody>
          </p:sp>
          <p:sp>
            <p:nvSpPr>
              <p:cNvPr id="12" name="TextBox 11">
                <a:extLst>
                  <a:ext uri="{FF2B5EF4-FFF2-40B4-BE49-F238E27FC236}">
                    <a16:creationId xmlns:a16="http://schemas.microsoft.com/office/drawing/2014/main" id="{BE5077D1-984D-57AF-6E03-035ECF9F9418}"/>
                  </a:ext>
                </a:extLst>
              </p:cNvPr>
              <p:cNvSpPr txBox="1"/>
              <p:nvPr userDrawn="1"/>
            </p:nvSpPr>
            <p:spPr>
              <a:xfrm>
                <a:off x="3234249" y="5354703"/>
                <a:ext cx="8344230" cy="400110"/>
              </a:xfrm>
              <a:prstGeom prst="rect">
                <a:avLst/>
              </a:prstGeom>
              <a:noFill/>
            </p:spPr>
            <p:txBody>
              <a:bodyPr wrap="square">
                <a:spAutoFit/>
              </a:bodyPr>
              <a:lstStyle/>
              <a:p>
                <a:pPr algn="ctr"/>
                <a:r>
                  <a:rPr lang="en-IN" sz="2000" b="0" i="0" u="none" strike="noStrike" baseline="0" dirty="0">
                    <a:solidFill>
                      <a:schemeClr val="tx1"/>
                    </a:solidFill>
                    <a:latin typeface="Poppins Light" pitchFamily="2" charset="77"/>
                    <a:cs typeface="Poppins Light" pitchFamily="2" charset="77"/>
                  </a:rPr>
                  <a:t>Asia’s Largest Azure Community Conference</a:t>
                </a:r>
                <a:endParaRPr lang="en-US" sz="2000" b="0" i="0" dirty="0">
                  <a:solidFill>
                    <a:schemeClr val="tx1"/>
                  </a:solidFill>
                  <a:latin typeface="Poppins Light" pitchFamily="2" charset="77"/>
                  <a:cs typeface="Poppins Light" pitchFamily="2" charset="77"/>
                </a:endParaRPr>
              </a:p>
            </p:txBody>
          </p:sp>
        </p:grpSp>
        <p:cxnSp>
          <p:nvCxnSpPr>
            <p:cNvPr id="6" name="Straight Connector 5">
              <a:extLst>
                <a:ext uri="{FF2B5EF4-FFF2-40B4-BE49-F238E27FC236}">
                  <a16:creationId xmlns:a16="http://schemas.microsoft.com/office/drawing/2014/main" id="{A9D49B73-252F-4DEF-129A-424FE66E75CC}"/>
                </a:ext>
              </a:extLst>
            </p:cNvPr>
            <p:cNvCxnSpPr/>
            <p:nvPr userDrawn="1"/>
          </p:nvCxnSpPr>
          <p:spPr>
            <a:xfrm>
              <a:off x="4654550"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BDCEC3-F110-7DCA-5D75-F5A42867A066}"/>
                </a:ext>
              </a:extLst>
            </p:cNvPr>
            <p:cNvCxnSpPr/>
            <p:nvPr userDrawn="1"/>
          </p:nvCxnSpPr>
          <p:spPr>
            <a:xfrm>
              <a:off x="9065185" y="5058431"/>
              <a:ext cx="833718"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8D579D5-F805-AAE5-016E-41B126A7C16C}"/>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09357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D1B822-EEFB-2720-6198-0819CB08840D}"/>
              </a:ext>
            </a:extLst>
          </p:cNvPr>
          <p:cNvPicPr>
            <a:picLocks noChangeAspect="1"/>
          </p:cNvPicPr>
          <p:nvPr userDrawn="1"/>
        </p:nvPicPr>
        <p:blipFill>
          <a:blip r:embed="rId2"/>
          <a:stretch>
            <a:fillRect/>
          </a:stretch>
        </p:blipFill>
        <p:spPr>
          <a:xfrm>
            <a:off x="7634514" y="3595604"/>
            <a:ext cx="6995886" cy="4662401"/>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spc="-60" baseline="0">
                <a:solidFill>
                  <a:srgbClr val="08023F"/>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solidFill>
                <a:srgbClr val="9BF00B"/>
              </a:solidFill>
            </a:endParaRPr>
          </a:p>
        </p:txBody>
      </p:sp>
      <p:pic>
        <p:nvPicPr>
          <p:cNvPr id="3" name="Picture 2">
            <a:extLst>
              <a:ext uri="{FF2B5EF4-FFF2-40B4-BE49-F238E27FC236}">
                <a16:creationId xmlns:a16="http://schemas.microsoft.com/office/drawing/2014/main" id="{482FC026-AB71-1100-6845-AE77E0FBCC4A}"/>
              </a:ext>
            </a:extLst>
          </p:cNvPr>
          <p:cNvPicPr>
            <a:picLocks noChangeAspect="1"/>
          </p:cNvPicPr>
          <p:nvPr userDrawn="1"/>
        </p:nvPicPr>
        <p:blipFill>
          <a:blip r:embed="rId4"/>
          <a:stretch>
            <a:fillRect/>
          </a:stretch>
        </p:blipFill>
        <p:spPr>
          <a:xfrm>
            <a:off x="12640236" y="-40341"/>
            <a:ext cx="1658396" cy="2025825"/>
          </a:xfrm>
          <a:prstGeom prst="rect">
            <a:avLst/>
          </a:prstGeom>
        </p:spPr>
      </p:pic>
      <p:sp>
        <p:nvSpPr>
          <p:cNvPr id="5" name="TextBox 4">
            <a:extLst>
              <a:ext uri="{FF2B5EF4-FFF2-40B4-BE49-F238E27FC236}">
                <a16:creationId xmlns:a16="http://schemas.microsoft.com/office/drawing/2014/main" id="{76E71516-673D-D9FB-D2DE-7C7CE5B0E293}"/>
              </a:ext>
            </a:extLst>
          </p:cNvPr>
          <p:cNvSpPr txBox="1"/>
          <p:nvPr userDrawn="1"/>
        </p:nvSpPr>
        <p:spPr>
          <a:xfrm>
            <a:off x="401067" y="7633884"/>
            <a:ext cx="1990946" cy="338554"/>
          </a:xfrm>
          <a:prstGeom prst="rect">
            <a:avLst/>
          </a:prstGeom>
          <a:noFill/>
        </p:spPr>
        <p:txBody>
          <a:bodyPr wrap="square">
            <a:spAutoFit/>
          </a:bodyPr>
          <a:lstStyle/>
          <a:p>
            <a:r>
              <a:rPr lang="en-IN" sz="1600" b="0" i="0" u="none" strike="noStrike" baseline="0" dirty="0">
                <a:solidFill>
                  <a:schemeClr val="tx1"/>
                </a:solidFill>
                <a:latin typeface="Poppins" pitchFamily="2" charset="77"/>
                <a:cs typeface="Poppins" pitchFamily="2" charset="77"/>
              </a:rPr>
              <a:t>#AzConfDev</a:t>
            </a:r>
            <a:endParaRPr lang="en-IN" sz="1600" b="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257310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2F9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092" r:id="rId6"/>
    <p:sldLayoutId id="2147484094" r:id="rId7"/>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532241864"/>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22.jpeg"/><Relationship Id="rId16" Type="http://schemas.openxmlformats.org/officeDocument/2006/relationships/image" Target="../media/image28.svg"/><Relationship Id="rId1" Type="http://schemas.openxmlformats.org/officeDocument/2006/relationships/slideLayout" Target="../slideLayouts/slideLayout11.xml"/><Relationship Id="rId6" Type="http://schemas.openxmlformats.org/officeDocument/2006/relationships/image" Target="../media/image17.sv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7.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hyperlink" Target="https://martinfowler.com/articles/data-mesh-principle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jpe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0.jpe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3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F333C6B-6DB2-B3BB-F143-3DC4C5C15747}"/>
              </a:ext>
            </a:extLst>
          </p:cNvPr>
          <p:cNvSpPr>
            <a:spLocks noGrp="1"/>
          </p:cNvSpPr>
          <p:nvPr>
            <p:ph type="title"/>
          </p:nvPr>
        </p:nvSpPr>
        <p:spPr>
          <a:xfrm>
            <a:off x="251211" y="289633"/>
            <a:ext cx="7816826" cy="332399"/>
          </a:xfrm>
        </p:spPr>
        <p:txBody>
          <a:bodyPr/>
          <a:lstStyle/>
          <a:p>
            <a:r>
              <a:rPr lang="en-IN" sz="2400" dirty="0"/>
              <a:t>Modern Analytics and Governance at Scale	</a:t>
            </a:r>
          </a:p>
        </p:txBody>
      </p:sp>
      <p:sp>
        <p:nvSpPr>
          <p:cNvPr id="5" name="Title 2">
            <a:extLst>
              <a:ext uri="{FF2B5EF4-FFF2-40B4-BE49-F238E27FC236}">
                <a16:creationId xmlns:a16="http://schemas.microsoft.com/office/drawing/2014/main" id="{E8DEE3FF-22B7-EBAC-F245-3087211B8A0A}"/>
              </a:ext>
            </a:extLst>
          </p:cNvPr>
          <p:cNvSpPr txBox="1">
            <a:spLocks/>
          </p:cNvSpPr>
          <p:nvPr/>
        </p:nvSpPr>
        <p:spPr>
          <a:xfrm>
            <a:off x="780129" y="679285"/>
            <a:ext cx="4670413" cy="249299"/>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spcAft>
                <a:spcPts val="1200"/>
              </a:spcAft>
              <a:buNone/>
              <a:defRPr lang="en-US" sz="4320" b="0" kern="1200" cap="none" spc="-60" baseline="0" dirty="0">
                <a:ln w="3175">
                  <a:noFill/>
                </a:ln>
                <a:solidFill>
                  <a:srgbClr val="08023F"/>
                </a:solidFill>
                <a:effectLst/>
                <a:latin typeface="+mj-lt"/>
                <a:ea typeface="+mn-ea"/>
                <a:cs typeface="Segoe UI" pitchFamily="34" charset="0"/>
              </a:defRPr>
            </a:lvl1pPr>
          </a:lstStyle>
          <a:p>
            <a:pPr algn="ctr"/>
            <a:r>
              <a:rPr lang="en-IN" sz="1800" dirty="0">
                <a:solidFill>
                  <a:srgbClr val="30E5D0"/>
                </a:solidFill>
              </a:rPr>
              <a:t>Azure approach to Data Mesh	</a:t>
            </a:r>
          </a:p>
        </p:txBody>
      </p:sp>
      <p:sp>
        <p:nvSpPr>
          <p:cNvPr id="6" name="Rectangle 5">
            <a:extLst>
              <a:ext uri="{FF2B5EF4-FFF2-40B4-BE49-F238E27FC236}">
                <a16:creationId xmlns:a16="http://schemas.microsoft.com/office/drawing/2014/main" id="{FA55DF12-63B1-126E-6D12-1B202644157D}"/>
              </a:ext>
            </a:extLst>
          </p:cNvPr>
          <p:cNvSpPr/>
          <p:nvPr/>
        </p:nvSpPr>
        <p:spPr bwMode="auto">
          <a:xfrm>
            <a:off x="3200401" y="2922494"/>
            <a:ext cx="9430871" cy="252804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7274C18E-5DB8-B0F5-7ECC-E6BD14C1BC7B}"/>
              </a:ext>
            </a:extLst>
          </p:cNvPr>
          <p:cNvSpPr txBox="1"/>
          <p:nvPr/>
        </p:nvSpPr>
        <p:spPr>
          <a:xfrm>
            <a:off x="3460379" y="3088794"/>
            <a:ext cx="2420471" cy="276999"/>
          </a:xfrm>
          <a:prstGeom prst="rect">
            <a:avLst/>
          </a:prstGeom>
          <a:noFill/>
        </p:spPr>
        <p:txBody>
          <a:bodyPr wrap="square" lIns="0" tIns="0" rIns="0" bIns="0" rtlCol="0">
            <a:spAutoFit/>
          </a:bodyPr>
          <a:lstStyle/>
          <a:p>
            <a:pPr algn="ctr"/>
            <a:r>
              <a:rPr lang="en-IN" sz="1800" dirty="0">
                <a:solidFill>
                  <a:srgbClr val="0078D4"/>
                </a:solidFill>
              </a:rPr>
              <a:t>Data Governance</a:t>
            </a:r>
          </a:p>
        </p:txBody>
      </p:sp>
      <p:sp>
        <p:nvSpPr>
          <p:cNvPr id="8" name="TextBox 7">
            <a:extLst>
              <a:ext uri="{FF2B5EF4-FFF2-40B4-BE49-F238E27FC236}">
                <a16:creationId xmlns:a16="http://schemas.microsoft.com/office/drawing/2014/main" id="{3170C41A-4198-0759-8A0A-98369A3C5F63}"/>
              </a:ext>
            </a:extLst>
          </p:cNvPr>
          <p:cNvSpPr txBox="1"/>
          <p:nvPr/>
        </p:nvSpPr>
        <p:spPr>
          <a:xfrm>
            <a:off x="6705600" y="3088792"/>
            <a:ext cx="2420471" cy="276999"/>
          </a:xfrm>
          <a:prstGeom prst="rect">
            <a:avLst/>
          </a:prstGeom>
          <a:noFill/>
        </p:spPr>
        <p:txBody>
          <a:bodyPr wrap="square" lIns="0" tIns="0" rIns="0" bIns="0" rtlCol="0">
            <a:spAutoFit/>
          </a:bodyPr>
          <a:lstStyle>
            <a:defPPr>
              <a:defRPr lang="en-US"/>
            </a:defPPr>
            <a:lvl1pPr algn="ctr">
              <a:defRPr sz="1800">
                <a:solidFill>
                  <a:srgbClr val="0078D4"/>
                </a:solidFill>
              </a:defRPr>
            </a:lvl1pPr>
          </a:lstStyle>
          <a:p>
            <a:r>
              <a:rPr lang="en-IN" dirty="0"/>
              <a:t>Automated Services</a:t>
            </a:r>
          </a:p>
        </p:txBody>
      </p:sp>
      <p:sp>
        <p:nvSpPr>
          <p:cNvPr id="9" name="TextBox 8">
            <a:extLst>
              <a:ext uri="{FF2B5EF4-FFF2-40B4-BE49-F238E27FC236}">
                <a16:creationId xmlns:a16="http://schemas.microsoft.com/office/drawing/2014/main" id="{135699ED-EBFD-FADA-EB70-5F1C9EBDB240}"/>
              </a:ext>
            </a:extLst>
          </p:cNvPr>
          <p:cNvSpPr txBox="1"/>
          <p:nvPr/>
        </p:nvSpPr>
        <p:spPr>
          <a:xfrm>
            <a:off x="9870144" y="3088794"/>
            <a:ext cx="2420471" cy="276999"/>
          </a:xfrm>
          <a:prstGeom prst="rect">
            <a:avLst/>
          </a:prstGeom>
          <a:noFill/>
        </p:spPr>
        <p:txBody>
          <a:bodyPr wrap="square" lIns="0" tIns="0" rIns="0" bIns="0" rtlCol="0">
            <a:spAutoFit/>
          </a:bodyPr>
          <a:lstStyle/>
          <a:p>
            <a:pPr algn="ctr"/>
            <a:r>
              <a:rPr lang="en-IN" sz="1800" dirty="0">
                <a:solidFill>
                  <a:srgbClr val="0078D4"/>
                </a:solidFill>
              </a:rPr>
              <a:t>Data Store</a:t>
            </a:r>
          </a:p>
        </p:txBody>
      </p:sp>
      <p:sp>
        <p:nvSpPr>
          <p:cNvPr id="10" name="TextBox 9">
            <a:extLst>
              <a:ext uri="{FF2B5EF4-FFF2-40B4-BE49-F238E27FC236}">
                <a16:creationId xmlns:a16="http://schemas.microsoft.com/office/drawing/2014/main" id="{A5C1C263-6DB6-7E0C-077D-40EF661AC825}"/>
              </a:ext>
            </a:extLst>
          </p:cNvPr>
          <p:cNvSpPr txBox="1"/>
          <p:nvPr/>
        </p:nvSpPr>
        <p:spPr>
          <a:xfrm>
            <a:off x="3908614" y="3528396"/>
            <a:ext cx="1667435" cy="1661993"/>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IN" sz="1200" dirty="0">
                <a:solidFill>
                  <a:schemeClr val="accent1">
                    <a:lumMod val="50000"/>
                  </a:schemeClr>
                </a:solidFill>
              </a:rPr>
              <a:t>Data Catalogue</a:t>
            </a:r>
          </a:p>
          <a:p>
            <a:pPr marL="171450" indent="-171450" algn="l">
              <a:buFont typeface="Arial" panose="020B0604020202020204" pitchFamily="34" charset="0"/>
              <a:buChar char="•"/>
            </a:pPr>
            <a:r>
              <a:rPr lang="en-IN" sz="1200" dirty="0">
                <a:solidFill>
                  <a:schemeClr val="accent1">
                    <a:lumMod val="50000"/>
                  </a:schemeClr>
                </a:solidFill>
              </a:rPr>
              <a:t>Data Classification</a:t>
            </a:r>
          </a:p>
          <a:p>
            <a:pPr marL="171450" indent="-171450" algn="l">
              <a:buFont typeface="Arial" panose="020B0604020202020204" pitchFamily="34" charset="0"/>
              <a:buChar char="•"/>
            </a:pPr>
            <a:r>
              <a:rPr lang="en-IN" sz="1200" dirty="0">
                <a:solidFill>
                  <a:schemeClr val="accent1">
                    <a:lumMod val="50000"/>
                  </a:schemeClr>
                </a:solidFill>
              </a:rPr>
              <a:t>Data Lineage</a:t>
            </a:r>
          </a:p>
          <a:p>
            <a:pPr marL="171450" indent="-171450" algn="l">
              <a:buFont typeface="Arial" panose="020B0604020202020204" pitchFamily="34" charset="0"/>
              <a:buChar char="•"/>
            </a:pPr>
            <a:r>
              <a:rPr lang="en-IN" sz="1200" dirty="0">
                <a:solidFill>
                  <a:schemeClr val="accent1">
                    <a:lumMod val="50000"/>
                  </a:schemeClr>
                </a:solidFill>
              </a:rPr>
              <a:t>Data Owner</a:t>
            </a:r>
          </a:p>
          <a:p>
            <a:pPr marL="171450" indent="-171450" algn="l">
              <a:buFont typeface="Arial" panose="020B0604020202020204" pitchFamily="34" charset="0"/>
              <a:buChar char="•"/>
            </a:pPr>
            <a:r>
              <a:rPr lang="en-IN" sz="1200" dirty="0">
                <a:solidFill>
                  <a:schemeClr val="accent1">
                    <a:lumMod val="50000"/>
                  </a:schemeClr>
                </a:solidFill>
              </a:rPr>
              <a:t>Data use governance</a:t>
            </a:r>
          </a:p>
          <a:p>
            <a:pPr marL="171450" indent="-171450" algn="l">
              <a:buFont typeface="Arial" panose="020B0604020202020204" pitchFamily="34" charset="0"/>
              <a:buChar char="•"/>
            </a:pPr>
            <a:r>
              <a:rPr lang="en-IN" sz="1200" dirty="0">
                <a:solidFill>
                  <a:schemeClr val="accent1">
                    <a:lumMod val="50000"/>
                  </a:schemeClr>
                </a:solidFill>
              </a:rPr>
              <a:t>Data policy</a:t>
            </a:r>
          </a:p>
          <a:p>
            <a:pPr marL="171450" indent="-171450" algn="l">
              <a:buFont typeface="Arial" panose="020B0604020202020204" pitchFamily="34" charset="0"/>
              <a:buChar char="•"/>
            </a:pPr>
            <a:r>
              <a:rPr lang="en-IN" sz="1200" dirty="0">
                <a:solidFill>
                  <a:schemeClr val="accent1">
                    <a:lumMod val="50000"/>
                  </a:schemeClr>
                </a:solidFill>
              </a:rPr>
              <a:t>Data Sharing</a:t>
            </a:r>
          </a:p>
          <a:p>
            <a:pPr marL="171450" indent="-171450" algn="l">
              <a:buFont typeface="Arial" panose="020B0604020202020204" pitchFamily="34" charset="0"/>
              <a:buChar char="•"/>
            </a:pPr>
            <a:r>
              <a:rPr lang="en-IN" sz="1200" dirty="0">
                <a:solidFill>
                  <a:schemeClr val="accent1">
                    <a:lumMod val="50000"/>
                  </a:schemeClr>
                </a:solidFill>
              </a:rPr>
              <a:t>Data Quality </a:t>
            </a:r>
          </a:p>
          <a:p>
            <a:pPr marL="171450" indent="-171450" algn="l">
              <a:buFont typeface="Arial" panose="020B0604020202020204" pitchFamily="34" charset="0"/>
              <a:buChar char="•"/>
            </a:pPr>
            <a:r>
              <a:rPr lang="en-IN" sz="1200" dirty="0">
                <a:solidFill>
                  <a:schemeClr val="accent1">
                    <a:lumMod val="50000"/>
                  </a:schemeClr>
                </a:solidFill>
              </a:rPr>
              <a:t>Master Data</a:t>
            </a:r>
          </a:p>
        </p:txBody>
      </p:sp>
      <p:sp>
        <p:nvSpPr>
          <p:cNvPr id="11" name="TextBox 10">
            <a:extLst>
              <a:ext uri="{FF2B5EF4-FFF2-40B4-BE49-F238E27FC236}">
                <a16:creationId xmlns:a16="http://schemas.microsoft.com/office/drawing/2014/main" id="{99CAAACB-1550-97B2-9DEA-21AD48FE4047}"/>
              </a:ext>
            </a:extLst>
          </p:cNvPr>
          <p:cNvSpPr txBox="1"/>
          <p:nvPr/>
        </p:nvSpPr>
        <p:spPr>
          <a:xfrm>
            <a:off x="6929719" y="3507082"/>
            <a:ext cx="2178423" cy="1661993"/>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IN" sz="1200" dirty="0">
                <a:solidFill>
                  <a:schemeClr val="accent1">
                    <a:lumMod val="50000"/>
                  </a:schemeClr>
                </a:solidFill>
              </a:rPr>
              <a:t>Operations Console</a:t>
            </a:r>
          </a:p>
          <a:p>
            <a:pPr marL="171450" indent="-171450" algn="l">
              <a:buFont typeface="Arial" panose="020B0604020202020204" pitchFamily="34" charset="0"/>
              <a:buChar char="•"/>
            </a:pPr>
            <a:r>
              <a:rPr lang="en-IN" sz="1200" dirty="0">
                <a:solidFill>
                  <a:schemeClr val="accent1">
                    <a:lumMod val="50000"/>
                  </a:schemeClr>
                </a:solidFill>
              </a:rPr>
              <a:t>Automation</a:t>
            </a:r>
          </a:p>
          <a:p>
            <a:pPr marL="171450" indent="-171450" algn="l">
              <a:buFont typeface="Arial" panose="020B0604020202020204" pitchFamily="34" charset="0"/>
              <a:buChar char="•"/>
            </a:pPr>
            <a:r>
              <a:rPr lang="en-IN" sz="1200" dirty="0">
                <a:solidFill>
                  <a:schemeClr val="accent1">
                    <a:lumMod val="50000"/>
                  </a:schemeClr>
                </a:solidFill>
              </a:rPr>
              <a:t>Domain zone provisioning</a:t>
            </a:r>
          </a:p>
          <a:p>
            <a:pPr marL="171450" indent="-171450" algn="l">
              <a:buFont typeface="Arial" panose="020B0604020202020204" pitchFamily="34" charset="0"/>
              <a:buChar char="•"/>
            </a:pPr>
            <a:r>
              <a:rPr lang="en-IN" sz="1200" dirty="0">
                <a:solidFill>
                  <a:schemeClr val="accent1">
                    <a:lumMod val="50000"/>
                  </a:schemeClr>
                </a:solidFill>
              </a:rPr>
              <a:t>Data Products onboarding</a:t>
            </a:r>
          </a:p>
          <a:p>
            <a:pPr marL="171450" indent="-171450" algn="l">
              <a:buFont typeface="Arial" panose="020B0604020202020204" pitchFamily="34" charset="0"/>
              <a:buChar char="•"/>
            </a:pPr>
            <a:r>
              <a:rPr lang="en-IN" sz="1200" dirty="0">
                <a:solidFill>
                  <a:schemeClr val="accent1">
                    <a:lumMod val="50000"/>
                  </a:schemeClr>
                </a:solidFill>
              </a:rPr>
              <a:t>Access provisioning</a:t>
            </a:r>
          </a:p>
          <a:p>
            <a:pPr marL="171450" indent="-171450" algn="l">
              <a:buFont typeface="Arial" panose="020B0604020202020204" pitchFamily="34" charset="0"/>
              <a:buChar char="•"/>
            </a:pPr>
            <a:r>
              <a:rPr lang="en-IN" sz="1200" dirty="0">
                <a:solidFill>
                  <a:schemeClr val="accent1">
                    <a:lumMod val="50000"/>
                  </a:schemeClr>
                </a:solidFill>
              </a:rPr>
              <a:t>Data agnostic ingestion</a:t>
            </a:r>
          </a:p>
          <a:p>
            <a:pPr marL="171450" indent="-171450" algn="l">
              <a:buFont typeface="Arial" panose="020B0604020202020204" pitchFamily="34" charset="0"/>
              <a:buChar char="•"/>
            </a:pPr>
            <a:r>
              <a:rPr lang="en-IN" sz="1200" dirty="0">
                <a:solidFill>
                  <a:schemeClr val="accent1">
                    <a:lumMod val="50000"/>
                  </a:schemeClr>
                </a:solidFill>
              </a:rPr>
              <a:t>Data standardisation</a:t>
            </a:r>
          </a:p>
          <a:p>
            <a:pPr marL="171450" indent="-171450" algn="l">
              <a:buFont typeface="Arial" panose="020B0604020202020204" pitchFamily="34" charset="0"/>
              <a:buChar char="•"/>
            </a:pPr>
            <a:r>
              <a:rPr lang="en-IN" sz="1200" dirty="0">
                <a:solidFill>
                  <a:schemeClr val="accent1">
                    <a:lumMod val="50000"/>
                  </a:schemeClr>
                </a:solidFill>
              </a:rPr>
              <a:t>Meta Data Registration</a:t>
            </a:r>
          </a:p>
          <a:p>
            <a:pPr marL="171450" indent="-171450" algn="l">
              <a:buFont typeface="Arial" panose="020B0604020202020204" pitchFamily="34" charset="0"/>
              <a:buChar char="•"/>
            </a:pPr>
            <a:endParaRPr lang="en-IN" sz="1200" dirty="0">
              <a:solidFill>
                <a:schemeClr val="accent1">
                  <a:lumMod val="50000"/>
                </a:schemeClr>
              </a:solidFill>
            </a:endParaRPr>
          </a:p>
        </p:txBody>
      </p:sp>
      <p:sp>
        <p:nvSpPr>
          <p:cNvPr id="12" name="TextBox 11">
            <a:extLst>
              <a:ext uri="{FF2B5EF4-FFF2-40B4-BE49-F238E27FC236}">
                <a16:creationId xmlns:a16="http://schemas.microsoft.com/office/drawing/2014/main" id="{27D6538A-BBBF-97BD-59EB-EF2AC75AD879}"/>
              </a:ext>
            </a:extLst>
          </p:cNvPr>
          <p:cNvSpPr txBox="1"/>
          <p:nvPr/>
        </p:nvSpPr>
        <p:spPr>
          <a:xfrm>
            <a:off x="10282519" y="3507081"/>
            <a:ext cx="2178423" cy="923330"/>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IN" sz="1200" dirty="0">
                <a:solidFill>
                  <a:schemeClr val="accent1">
                    <a:lumMod val="50000"/>
                  </a:schemeClr>
                </a:solidFill>
              </a:rPr>
              <a:t>Data Lake</a:t>
            </a:r>
          </a:p>
          <a:p>
            <a:pPr marL="171450" indent="-171450" algn="l">
              <a:buFont typeface="Arial" panose="020B0604020202020204" pitchFamily="34" charset="0"/>
              <a:buChar char="•"/>
            </a:pPr>
            <a:r>
              <a:rPr lang="en-IN" sz="1200" dirty="0">
                <a:solidFill>
                  <a:schemeClr val="accent1">
                    <a:lumMod val="50000"/>
                  </a:schemeClr>
                </a:solidFill>
              </a:rPr>
              <a:t>Document database</a:t>
            </a:r>
          </a:p>
          <a:p>
            <a:pPr marL="171450" indent="-171450" algn="l">
              <a:buFont typeface="Arial" panose="020B0604020202020204" pitchFamily="34" charset="0"/>
              <a:buChar char="•"/>
            </a:pPr>
            <a:r>
              <a:rPr lang="en-IN" sz="1200" dirty="0">
                <a:solidFill>
                  <a:schemeClr val="accent1">
                    <a:lumMod val="50000"/>
                  </a:schemeClr>
                </a:solidFill>
              </a:rPr>
              <a:t>Analytics Data Stores</a:t>
            </a:r>
          </a:p>
          <a:p>
            <a:pPr marL="171450" indent="-171450" algn="l">
              <a:buFont typeface="Arial" panose="020B0604020202020204" pitchFamily="34" charset="0"/>
              <a:buChar char="•"/>
            </a:pPr>
            <a:endParaRPr lang="en-IN" sz="1200" dirty="0">
              <a:solidFill>
                <a:schemeClr val="accent1">
                  <a:lumMod val="50000"/>
                </a:schemeClr>
              </a:solidFill>
            </a:endParaRPr>
          </a:p>
          <a:p>
            <a:pPr marL="171450" indent="-171450" algn="l">
              <a:buFont typeface="Arial" panose="020B0604020202020204" pitchFamily="34" charset="0"/>
              <a:buChar char="•"/>
            </a:pPr>
            <a:endParaRPr lang="en-IN" sz="1200" dirty="0">
              <a:solidFill>
                <a:schemeClr val="accent1">
                  <a:lumMod val="50000"/>
                </a:schemeClr>
              </a:solidFill>
            </a:endParaRPr>
          </a:p>
        </p:txBody>
      </p:sp>
      <p:sp>
        <p:nvSpPr>
          <p:cNvPr id="13" name="Hexagon 12">
            <a:extLst>
              <a:ext uri="{FF2B5EF4-FFF2-40B4-BE49-F238E27FC236}">
                <a16:creationId xmlns:a16="http://schemas.microsoft.com/office/drawing/2014/main" id="{BCFA45AC-2D14-8E3E-37CA-A4177094AB06}"/>
              </a:ext>
            </a:extLst>
          </p:cNvPr>
          <p:cNvSpPr/>
          <p:nvPr/>
        </p:nvSpPr>
        <p:spPr bwMode="auto">
          <a:xfrm>
            <a:off x="3801037" y="1810871"/>
            <a:ext cx="1739153" cy="94902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Customer Service Management</a:t>
            </a:r>
          </a:p>
        </p:txBody>
      </p:sp>
      <p:sp>
        <p:nvSpPr>
          <p:cNvPr id="14" name="Hexagon 13">
            <a:extLst>
              <a:ext uri="{FF2B5EF4-FFF2-40B4-BE49-F238E27FC236}">
                <a16:creationId xmlns:a16="http://schemas.microsoft.com/office/drawing/2014/main" id="{18279AB4-4818-F107-80BB-B2160E935106}"/>
              </a:ext>
            </a:extLst>
          </p:cNvPr>
          <p:cNvSpPr/>
          <p:nvPr/>
        </p:nvSpPr>
        <p:spPr bwMode="auto">
          <a:xfrm>
            <a:off x="6615954" y="1809633"/>
            <a:ext cx="1739153" cy="94902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HR Management</a:t>
            </a:r>
          </a:p>
        </p:txBody>
      </p:sp>
      <p:sp>
        <p:nvSpPr>
          <p:cNvPr id="15" name="Hexagon 14">
            <a:extLst>
              <a:ext uri="{FF2B5EF4-FFF2-40B4-BE49-F238E27FC236}">
                <a16:creationId xmlns:a16="http://schemas.microsoft.com/office/drawing/2014/main" id="{53722FE5-F228-61AE-5894-FD8AA58B5C8E}"/>
              </a:ext>
            </a:extLst>
          </p:cNvPr>
          <p:cNvSpPr/>
          <p:nvPr/>
        </p:nvSpPr>
        <p:spPr bwMode="auto">
          <a:xfrm>
            <a:off x="3801037" y="5825822"/>
            <a:ext cx="1739153" cy="949020"/>
          </a:xfrm>
          <a:prstGeom prst="hexagon">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Supply Chain Management</a:t>
            </a:r>
          </a:p>
        </p:txBody>
      </p:sp>
      <p:sp>
        <p:nvSpPr>
          <p:cNvPr id="16" name="Hexagon 15">
            <a:extLst>
              <a:ext uri="{FF2B5EF4-FFF2-40B4-BE49-F238E27FC236}">
                <a16:creationId xmlns:a16="http://schemas.microsoft.com/office/drawing/2014/main" id="{6E5BB12D-74F0-8C05-15DA-6854A0DDA64E}"/>
              </a:ext>
            </a:extLst>
          </p:cNvPr>
          <p:cNvSpPr/>
          <p:nvPr/>
        </p:nvSpPr>
        <p:spPr bwMode="auto">
          <a:xfrm>
            <a:off x="6759192" y="5745140"/>
            <a:ext cx="1739153" cy="949020"/>
          </a:xfrm>
          <a:prstGeom prst="hexagon">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IT Management</a:t>
            </a:r>
          </a:p>
        </p:txBody>
      </p:sp>
      <p:sp>
        <p:nvSpPr>
          <p:cNvPr id="17" name="Hexagon 16">
            <a:extLst>
              <a:ext uri="{FF2B5EF4-FFF2-40B4-BE49-F238E27FC236}">
                <a16:creationId xmlns:a16="http://schemas.microsoft.com/office/drawing/2014/main" id="{BBCE45CD-B9AF-376B-B02B-42C466C16C66}"/>
              </a:ext>
            </a:extLst>
          </p:cNvPr>
          <p:cNvSpPr/>
          <p:nvPr/>
        </p:nvSpPr>
        <p:spPr bwMode="auto">
          <a:xfrm>
            <a:off x="9717347" y="5724735"/>
            <a:ext cx="1739153" cy="949020"/>
          </a:xfrm>
          <a:prstGeom prst="hexagon">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tx1"/>
                </a:solidFill>
                <a:ea typeface="Segoe UI" pitchFamily="34" charset="0"/>
                <a:cs typeface="Segoe UI" pitchFamily="34" charset="0"/>
              </a:rPr>
              <a:t>Domain </a:t>
            </a:r>
          </a:p>
          <a:p>
            <a:pPr algn="ctr" defTabSz="932472" fontAlgn="base">
              <a:spcBef>
                <a:spcPct val="0"/>
              </a:spcBef>
              <a:spcAft>
                <a:spcPct val="0"/>
              </a:spcAft>
            </a:pPr>
            <a:r>
              <a:rPr lang="en-IN" sz="1200" dirty="0">
                <a:solidFill>
                  <a:schemeClr val="tx1"/>
                </a:solidFill>
                <a:ea typeface="Segoe UI" pitchFamily="34" charset="0"/>
                <a:cs typeface="Segoe UI" pitchFamily="34" charset="0"/>
              </a:rPr>
              <a:t>N + 1</a:t>
            </a:r>
          </a:p>
        </p:txBody>
      </p:sp>
      <p:sp>
        <p:nvSpPr>
          <p:cNvPr id="18" name="Hexagon 17">
            <a:extLst>
              <a:ext uri="{FF2B5EF4-FFF2-40B4-BE49-F238E27FC236}">
                <a16:creationId xmlns:a16="http://schemas.microsoft.com/office/drawing/2014/main" id="{E4B3A308-E0A7-B24A-FF37-36461F28A092}"/>
              </a:ext>
            </a:extLst>
          </p:cNvPr>
          <p:cNvSpPr/>
          <p:nvPr/>
        </p:nvSpPr>
        <p:spPr bwMode="auto">
          <a:xfrm>
            <a:off x="8866096" y="679286"/>
            <a:ext cx="3514165" cy="2101918"/>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Build </a:t>
            </a:r>
            <a:r>
              <a:rPr lang="en-IN" sz="1200" dirty="0">
                <a:solidFill>
                  <a:srgbClr val="50E6FF"/>
                </a:solidFill>
                <a:ea typeface="Segoe UI" pitchFamily="34" charset="0"/>
                <a:cs typeface="Segoe UI" pitchFamily="34" charset="0"/>
              </a:rPr>
              <a:t>data products </a:t>
            </a:r>
            <a:r>
              <a:rPr lang="en-IN" sz="1200" dirty="0">
                <a:solidFill>
                  <a:schemeClr val="bg1"/>
                </a:solidFill>
                <a:ea typeface="Segoe UI" pitchFamily="34" charset="0"/>
                <a:cs typeface="Segoe UI" pitchFamily="34" charset="0"/>
              </a:rPr>
              <a:t>leveraging different analytic patterns</a:t>
            </a:r>
          </a:p>
        </p:txBody>
      </p:sp>
      <p:sp>
        <p:nvSpPr>
          <p:cNvPr id="19" name="TextBox 18">
            <a:extLst>
              <a:ext uri="{FF2B5EF4-FFF2-40B4-BE49-F238E27FC236}">
                <a16:creationId xmlns:a16="http://schemas.microsoft.com/office/drawing/2014/main" id="{8FB00219-7DF9-6E31-3266-F06D4255D6DD}"/>
              </a:ext>
            </a:extLst>
          </p:cNvPr>
          <p:cNvSpPr txBox="1"/>
          <p:nvPr/>
        </p:nvSpPr>
        <p:spPr>
          <a:xfrm>
            <a:off x="9610168" y="1583404"/>
            <a:ext cx="2079811" cy="1107996"/>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IN" sz="1200" dirty="0">
                <a:solidFill>
                  <a:schemeClr val="bg1"/>
                </a:solidFill>
              </a:rPr>
              <a:t>Dashboards and Reports</a:t>
            </a:r>
          </a:p>
          <a:p>
            <a:pPr marL="171450" indent="-171450" algn="l">
              <a:buFont typeface="Arial" panose="020B0604020202020204" pitchFamily="34" charset="0"/>
              <a:buChar char="•"/>
            </a:pPr>
            <a:r>
              <a:rPr lang="en-IN" sz="1200" dirty="0">
                <a:solidFill>
                  <a:schemeClr val="bg1"/>
                </a:solidFill>
              </a:rPr>
              <a:t>Machine Learning</a:t>
            </a:r>
          </a:p>
          <a:p>
            <a:pPr marL="171450" indent="-171450" algn="l">
              <a:buFont typeface="Arial" panose="020B0604020202020204" pitchFamily="34" charset="0"/>
              <a:buChar char="•"/>
            </a:pPr>
            <a:r>
              <a:rPr lang="en-IN" sz="1200" dirty="0">
                <a:solidFill>
                  <a:schemeClr val="bg1"/>
                </a:solidFill>
              </a:rPr>
              <a:t>Operational data store</a:t>
            </a:r>
          </a:p>
          <a:p>
            <a:pPr marL="171450" indent="-171450" algn="l">
              <a:buFont typeface="Arial" panose="020B0604020202020204" pitchFamily="34" charset="0"/>
              <a:buChar char="•"/>
            </a:pPr>
            <a:r>
              <a:rPr lang="en-IN" sz="1200" dirty="0">
                <a:solidFill>
                  <a:schemeClr val="bg1"/>
                </a:solidFill>
              </a:rPr>
              <a:t>IOT Analytics</a:t>
            </a:r>
          </a:p>
          <a:p>
            <a:pPr marL="171450" indent="-171450" algn="l">
              <a:buFont typeface="Arial" panose="020B0604020202020204" pitchFamily="34" charset="0"/>
              <a:buChar char="•"/>
            </a:pPr>
            <a:r>
              <a:rPr lang="en-IN" sz="1200" dirty="0">
                <a:solidFill>
                  <a:schemeClr val="bg1"/>
                </a:solidFill>
              </a:rPr>
              <a:t>Digital Twins</a:t>
            </a:r>
          </a:p>
          <a:p>
            <a:pPr marL="171450" indent="-171450" algn="l">
              <a:buFont typeface="Arial" panose="020B0604020202020204" pitchFamily="34" charset="0"/>
              <a:buChar char="•"/>
            </a:pPr>
            <a:r>
              <a:rPr lang="en-IN" sz="1200" dirty="0">
                <a:solidFill>
                  <a:schemeClr val="bg1"/>
                </a:solidFill>
              </a:rPr>
              <a:t>Modern Apps</a:t>
            </a:r>
          </a:p>
        </p:txBody>
      </p:sp>
      <p:pic>
        <p:nvPicPr>
          <p:cNvPr id="4098" name="Picture 2" descr="What's Azure Purview and how can it help?">
            <a:extLst>
              <a:ext uri="{FF2B5EF4-FFF2-40B4-BE49-F238E27FC236}">
                <a16:creationId xmlns:a16="http://schemas.microsoft.com/office/drawing/2014/main" id="{99DC6344-2473-4234-9D85-2BA8ECF898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6165" y="3057868"/>
            <a:ext cx="458040" cy="3064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B9B9530-C314-5012-2542-B7456B54E3E4}"/>
              </a:ext>
            </a:extLst>
          </p:cNvPr>
          <p:cNvSpPr txBox="1"/>
          <p:nvPr/>
        </p:nvSpPr>
        <p:spPr>
          <a:xfrm>
            <a:off x="129860" y="4233540"/>
            <a:ext cx="2205318" cy="276999"/>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4 Principles</a:t>
            </a:r>
          </a:p>
        </p:txBody>
      </p:sp>
      <p:grpSp>
        <p:nvGrpSpPr>
          <p:cNvPr id="21" name="Group 20">
            <a:extLst>
              <a:ext uri="{FF2B5EF4-FFF2-40B4-BE49-F238E27FC236}">
                <a16:creationId xmlns:a16="http://schemas.microsoft.com/office/drawing/2014/main" id="{D4DD1EA3-F199-6AC2-6AB2-4AA59CA1830F}"/>
              </a:ext>
            </a:extLst>
          </p:cNvPr>
          <p:cNvGrpSpPr/>
          <p:nvPr/>
        </p:nvGrpSpPr>
        <p:grpSpPr>
          <a:xfrm>
            <a:off x="28871" y="4880696"/>
            <a:ext cx="1181364" cy="1175958"/>
            <a:chOff x="492485" y="1123726"/>
            <a:chExt cx="3164541" cy="2998342"/>
          </a:xfrm>
        </p:grpSpPr>
        <p:sp>
          <p:nvSpPr>
            <p:cNvPr id="22" name="Oval 21">
              <a:extLst>
                <a:ext uri="{FF2B5EF4-FFF2-40B4-BE49-F238E27FC236}">
                  <a16:creationId xmlns:a16="http://schemas.microsoft.com/office/drawing/2014/main" id="{C8D11DFA-8E26-7850-B34A-5B30AFFC1E6A}"/>
                </a:ext>
              </a:extLst>
            </p:cNvPr>
            <p:cNvSpPr/>
            <p:nvPr/>
          </p:nvSpPr>
          <p:spPr bwMode="auto">
            <a:xfrm>
              <a:off x="492485" y="1123726"/>
              <a:ext cx="3164541" cy="299834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Building Brick Wall with solid fill">
              <a:extLst>
                <a:ext uri="{FF2B5EF4-FFF2-40B4-BE49-F238E27FC236}">
                  <a16:creationId xmlns:a16="http://schemas.microsoft.com/office/drawing/2014/main" id="{2416750A-A656-FE00-BDF0-24C8A2B3B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3630" y="1362855"/>
              <a:ext cx="1146823" cy="1146823"/>
            </a:xfrm>
            <a:prstGeom prst="rect">
              <a:avLst/>
            </a:prstGeom>
          </p:spPr>
        </p:pic>
        <p:sp>
          <p:nvSpPr>
            <p:cNvPr id="24" name="TextBox 23">
              <a:extLst>
                <a:ext uri="{FF2B5EF4-FFF2-40B4-BE49-F238E27FC236}">
                  <a16:creationId xmlns:a16="http://schemas.microsoft.com/office/drawing/2014/main" id="{A969E406-85FE-C02D-C122-9C9FD0EB744A}"/>
                </a:ext>
              </a:extLst>
            </p:cNvPr>
            <p:cNvSpPr txBox="1"/>
            <p:nvPr/>
          </p:nvSpPr>
          <p:spPr>
            <a:xfrm>
              <a:off x="492485" y="2489887"/>
              <a:ext cx="3142131" cy="882983"/>
            </a:xfrm>
            <a:prstGeom prst="rect">
              <a:avLst/>
            </a:prstGeom>
            <a:noFill/>
          </p:spPr>
          <p:txBody>
            <a:bodyPr wrap="square" lIns="0" tIns="0" rIns="0" bIns="0" rtlCol="0">
              <a:spAutoFit/>
            </a:bodyPr>
            <a:lstStyle/>
            <a:p>
              <a:pPr algn="ctr"/>
              <a:r>
                <a:rPr lang="en-IN" sz="1000" dirty="0">
                  <a:solidFill>
                    <a:srgbClr val="054B16"/>
                  </a:solidFill>
                </a:rPr>
                <a:t>Domain-oriented decentralised data ownerships</a:t>
              </a:r>
            </a:p>
          </p:txBody>
        </p:sp>
      </p:grpSp>
      <p:grpSp>
        <p:nvGrpSpPr>
          <p:cNvPr id="28" name="Group 27">
            <a:extLst>
              <a:ext uri="{FF2B5EF4-FFF2-40B4-BE49-F238E27FC236}">
                <a16:creationId xmlns:a16="http://schemas.microsoft.com/office/drawing/2014/main" id="{335A17B3-9BBB-B4FA-306D-BA9278B1DFE5}"/>
              </a:ext>
            </a:extLst>
          </p:cNvPr>
          <p:cNvGrpSpPr/>
          <p:nvPr/>
        </p:nvGrpSpPr>
        <p:grpSpPr>
          <a:xfrm>
            <a:off x="1329175" y="4783023"/>
            <a:ext cx="1252861" cy="1309491"/>
            <a:chOff x="996115" y="1118312"/>
            <a:chExt cx="1527562" cy="1472487"/>
          </a:xfrm>
        </p:grpSpPr>
        <p:sp>
          <p:nvSpPr>
            <p:cNvPr id="25" name="Oval 24">
              <a:extLst>
                <a:ext uri="{FF2B5EF4-FFF2-40B4-BE49-F238E27FC236}">
                  <a16:creationId xmlns:a16="http://schemas.microsoft.com/office/drawing/2014/main" id="{9CD85994-B1DA-A5CE-A50A-98FAEB4B5442}"/>
                </a:ext>
              </a:extLst>
            </p:cNvPr>
            <p:cNvSpPr/>
            <p:nvPr/>
          </p:nvSpPr>
          <p:spPr bwMode="auto">
            <a:xfrm>
              <a:off x="999786" y="1118312"/>
              <a:ext cx="1523891" cy="1472487"/>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1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descr="Continuous Improvement with solid fill">
              <a:extLst>
                <a:ext uri="{FF2B5EF4-FFF2-40B4-BE49-F238E27FC236}">
                  <a16:creationId xmlns:a16="http://schemas.microsoft.com/office/drawing/2014/main" id="{4754BA6F-B8F1-80B2-E693-774AC879B8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2263" y="1339995"/>
              <a:ext cx="582725" cy="582725"/>
            </a:xfrm>
            <a:prstGeom prst="rect">
              <a:avLst/>
            </a:prstGeom>
          </p:spPr>
        </p:pic>
        <p:sp>
          <p:nvSpPr>
            <p:cNvPr id="27" name="TextBox 26">
              <a:extLst>
                <a:ext uri="{FF2B5EF4-FFF2-40B4-BE49-F238E27FC236}">
                  <a16:creationId xmlns:a16="http://schemas.microsoft.com/office/drawing/2014/main" id="{09589626-2DD8-4793-9F71-0877A94DBCFB}"/>
                </a:ext>
              </a:extLst>
            </p:cNvPr>
            <p:cNvSpPr txBox="1"/>
            <p:nvPr/>
          </p:nvSpPr>
          <p:spPr>
            <a:xfrm>
              <a:off x="996115" y="1953910"/>
              <a:ext cx="1523891" cy="153887"/>
            </a:xfrm>
            <a:prstGeom prst="rect">
              <a:avLst/>
            </a:prstGeom>
            <a:noFill/>
          </p:spPr>
          <p:txBody>
            <a:bodyPr wrap="square" lIns="0" tIns="0" rIns="0" bIns="0" rtlCol="0">
              <a:spAutoFit/>
            </a:bodyPr>
            <a:lstStyle/>
            <a:p>
              <a:pPr algn="ctr"/>
              <a:r>
                <a:rPr lang="en-IN" sz="1000" dirty="0">
                  <a:solidFill>
                    <a:srgbClr val="054B16"/>
                  </a:solidFill>
                </a:rPr>
                <a:t>Data as a Product</a:t>
              </a:r>
            </a:p>
          </p:txBody>
        </p:sp>
      </p:grpSp>
      <p:sp>
        <p:nvSpPr>
          <p:cNvPr id="29" name="Oval 28">
            <a:extLst>
              <a:ext uri="{FF2B5EF4-FFF2-40B4-BE49-F238E27FC236}">
                <a16:creationId xmlns:a16="http://schemas.microsoft.com/office/drawing/2014/main" id="{9060130B-F626-BAD0-26EA-49FCCCB0B5CE}"/>
              </a:ext>
            </a:extLst>
          </p:cNvPr>
          <p:cNvSpPr/>
          <p:nvPr/>
        </p:nvSpPr>
        <p:spPr bwMode="auto">
          <a:xfrm>
            <a:off x="-32054" y="6167372"/>
            <a:ext cx="1242289" cy="1282299"/>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Open hand with plant with solid fill">
            <a:extLst>
              <a:ext uri="{FF2B5EF4-FFF2-40B4-BE49-F238E27FC236}">
                <a16:creationId xmlns:a16="http://schemas.microsoft.com/office/drawing/2014/main" id="{0F872144-9A04-4A92-D29C-E449827639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880" y="6208896"/>
            <a:ext cx="711267" cy="711267"/>
          </a:xfrm>
          <a:prstGeom prst="rect">
            <a:avLst/>
          </a:prstGeom>
        </p:spPr>
      </p:pic>
      <p:sp>
        <p:nvSpPr>
          <p:cNvPr id="31" name="TextBox 30">
            <a:extLst>
              <a:ext uri="{FF2B5EF4-FFF2-40B4-BE49-F238E27FC236}">
                <a16:creationId xmlns:a16="http://schemas.microsoft.com/office/drawing/2014/main" id="{8AFFE344-7F6D-D309-B145-3D7473A2A918}"/>
              </a:ext>
            </a:extLst>
          </p:cNvPr>
          <p:cNvSpPr txBox="1"/>
          <p:nvPr/>
        </p:nvSpPr>
        <p:spPr>
          <a:xfrm>
            <a:off x="-96212" y="6838605"/>
            <a:ext cx="1324377" cy="461665"/>
          </a:xfrm>
          <a:prstGeom prst="rect">
            <a:avLst/>
          </a:prstGeom>
          <a:noFill/>
        </p:spPr>
        <p:txBody>
          <a:bodyPr wrap="square" lIns="0" tIns="0" rIns="0" bIns="0" rtlCol="0">
            <a:spAutoFit/>
          </a:bodyPr>
          <a:lstStyle/>
          <a:p>
            <a:pPr algn="ctr"/>
            <a:r>
              <a:rPr lang="en-IN" sz="1000" dirty="0">
                <a:solidFill>
                  <a:srgbClr val="054B16"/>
                </a:solidFill>
              </a:rPr>
              <a:t>Self serve data infrastructure as a </a:t>
            </a:r>
            <a:r>
              <a:rPr lang="en-IN" sz="900" dirty="0">
                <a:solidFill>
                  <a:srgbClr val="054B16"/>
                </a:solidFill>
              </a:rPr>
              <a:t>platform</a:t>
            </a:r>
          </a:p>
        </p:txBody>
      </p:sp>
      <p:sp>
        <p:nvSpPr>
          <p:cNvPr id="32" name="Oval 31">
            <a:extLst>
              <a:ext uri="{FF2B5EF4-FFF2-40B4-BE49-F238E27FC236}">
                <a16:creationId xmlns:a16="http://schemas.microsoft.com/office/drawing/2014/main" id="{0CFE52EA-7880-C4A2-3211-A98ACA329E0E}"/>
              </a:ext>
            </a:extLst>
          </p:cNvPr>
          <p:cNvSpPr/>
          <p:nvPr/>
        </p:nvSpPr>
        <p:spPr bwMode="auto">
          <a:xfrm>
            <a:off x="1278199" y="6147443"/>
            <a:ext cx="1324378" cy="1282299"/>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9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descr="Clipboard Badge with solid fill">
            <a:extLst>
              <a:ext uri="{FF2B5EF4-FFF2-40B4-BE49-F238E27FC236}">
                <a16:creationId xmlns:a16="http://schemas.microsoft.com/office/drawing/2014/main" id="{843B828E-1D7C-DEB0-422F-2D0338F68B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0675" y="6362944"/>
            <a:ext cx="420806" cy="420806"/>
          </a:xfrm>
          <a:prstGeom prst="rect">
            <a:avLst/>
          </a:prstGeom>
        </p:spPr>
      </p:pic>
      <p:sp>
        <p:nvSpPr>
          <p:cNvPr id="34" name="TextBox 33">
            <a:extLst>
              <a:ext uri="{FF2B5EF4-FFF2-40B4-BE49-F238E27FC236}">
                <a16:creationId xmlns:a16="http://schemas.microsoft.com/office/drawing/2014/main" id="{95115163-FA41-798C-8F6D-E8D4D07C0BCF}"/>
              </a:ext>
            </a:extLst>
          </p:cNvPr>
          <p:cNvSpPr txBox="1"/>
          <p:nvPr/>
        </p:nvSpPr>
        <p:spPr>
          <a:xfrm>
            <a:off x="1384981" y="6882178"/>
            <a:ext cx="1135083" cy="415498"/>
          </a:xfrm>
          <a:prstGeom prst="rect">
            <a:avLst/>
          </a:prstGeom>
          <a:noFill/>
        </p:spPr>
        <p:txBody>
          <a:bodyPr wrap="square" lIns="0" tIns="0" rIns="0" bIns="0" rtlCol="0">
            <a:spAutoFit/>
          </a:bodyPr>
          <a:lstStyle/>
          <a:p>
            <a:pPr algn="ctr"/>
            <a:r>
              <a:rPr lang="en-IN" sz="900" dirty="0">
                <a:solidFill>
                  <a:srgbClr val="054B16"/>
                </a:solidFill>
              </a:rPr>
              <a:t>Federated Computational Governance</a:t>
            </a:r>
          </a:p>
        </p:txBody>
      </p:sp>
      <p:pic>
        <p:nvPicPr>
          <p:cNvPr id="36" name="Graphic 35" descr="Badge Tick with solid fill">
            <a:extLst>
              <a:ext uri="{FF2B5EF4-FFF2-40B4-BE49-F238E27FC236}">
                <a16:creationId xmlns:a16="http://schemas.microsoft.com/office/drawing/2014/main" id="{5EFD8800-FB67-D716-971F-0364C105C3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628" y="679286"/>
            <a:ext cx="462341" cy="462341"/>
          </a:xfrm>
          <a:prstGeom prst="rect">
            <a:avLst/>
          </a:prstGeom>
        </p:spPr>
      </p:pic>
      <p:pic>
        <p:nvPicPr>
          <p:cNvPr id="37" name="Graphic 36" descr="Badge Tick with solid fill">
            <a:extLst>
              <a:ext uri="{FF2B5EF4-FFF2-40B4-BE49-F238E27FC236}">
                <a16:creationId xmlns:a16="http://schemas.microsoft.com/office/drawing/2014/main" id="{BA5944B2-CDE7-25BD-27EA-CFF2E2C353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17347" y="659855"/>
            <a:ext cx="462341" cy="462341"/>
          </a:xfrm>
          <a:prstGeom prst="rect">
            <a:avLst/>
          </a:prstGeom>
        </p:spPr>
      </p:pic>
      <p:pic>
        <p:nvPicPr>
          <p:cNvPr id="38" name="Graphic 37" descr="Badge Tick with solid fill">
            <a:extLst>
              <a:ext uri="{FF2B5EF4-FFF2-40B4-BE49-F238E27FC236}">
                <a16:creationId xmlns:a16="http://schemas.microsoft.com/office/drawing/2014/main" id="{A6E5F008-3BB4-0C12-1B0D-383DA671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23066" y="663863"/>
            <a:ext cx="462341" cy="462341"/>
          </a:xfrm>
          <a:prstGeom prst="rect">
            <a:avLst/>
          </a:prstGeom>
        </p:spPr>
      </p:pic>
      <p:pic>
        <p:nvPicPr>
          <p:cNvPr id="39" name="Graphic 38" descr="Badge Tick with solid fill">
            <a:extLst>
              <a:ext uri="{FF2B5EF4-FFF2-40B4-BE49-F238E27FC236}">
                <a16:creationId xmlns:a16="http://schemas.microsoft.com/office/drawing/2014/main" id="{C15B49B5-5C05-C85D-A39C-24F9C1EE3ED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63447" y="2747571"/>
            <a:ext cx="462341" cy="462341"/>
          </a:xfrm>
          <a:prstGeom prst="rect">
            <a:avLst/>
          </a:prstGeom>
        </p:spPr>
      </p:pic>
      <p:pic>
        <p:nvPicPr>
          <p:cNvPr id="40" name="Graphic 39" descr="Badge Tick with solid fill">
            <a:extLst>
              <a:ext uri="{FF2B5EF4-FFF2-40B4-BE49-F238E27FC236}">
                <a16:creationId xmlns:a16="http://schemas.microsoft.com/office/drawing/2014/main" id="{E090E707-4C45-652E-4D8E-75A53793AB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69166" y="2751579"/>
            <a:ext cx="462341" cy="462341"/>
          </a:xfrm>
          <a:prstGeom prst="rect">
            <a:avLst/>
          </a:prstGeom>
        </p:spPr>
      </p:pic>
    </p:spTree>
    <p:extLst>
      <p:ext uri="{BB962C8B-B14F-4D97-AF65-F5344CB8AC3E}">
        <p14:creationId xmlns:p14="http://schemas.microsoft.com/office/powerpoint/2010/main" val="3230211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627DBA3-D29B-A387-90C8-D856AE23C245}"/>
              </a:ext>
            </a:extLst>
          </p:cNvPr>
          <p:cNvSpPr>
            <a:spLocks noGrp="1"/>
          </p:cNvSpPr>
          <p:nvPr>
            <p:ph type="title"/>
          </p:nvPr>
        </p:nvSpPr>
        <p:spPr>
          <a:xfrm>
            <a:off x="251211" y="289633"/>
            <a:ext cx="7816826" cy="332399"/>
          </a:xfrm>
        </p:spPr>
        <p:txBody>
          <a:bodyPr/>
          <a:lstStyle/>
          <a:p>
            <a:r>
              <a:rPr lang="en-IN" sz="2400" dirty="0"/>
              <a:t>What does a data product look like ?	</a:t>
            </a:r>
          </a:p>
        </p:txBody>
      </p:sp>
      <p:grpSp>
        <p:nvGrpSpPr>
          <p:cNvPr id="19" name="Group 18">
            <a:extLst>
              <a:ext uri="{FF2B5EF4-FFF2-40B4-BE49-F238E27FC236}">
                <a16:creationId xmlns:a16="http://schemas.microsoft.com/office/drawing/2014/main" id="{A66779B5-2108-3818-3EE5-90CFA7371FCC}"/>
              </a:ext>
            </a:extLst>
          </p:cNvPr>
          <p:cNvGrpSpPr/>
          <p:nvPr/>
        </p:nvGrpSpPr>
        <p:grpSpPr>
          <a:xfrm>
            <a:off x="1766047" y="1994647"/>
            <a:ext cx="10614212" cy="4316506"/>
            <a:chOff x="1766047" y="1994647"/>
            <a:chExt cx="10614212" cy="4316506"/>
          </a:xfrm>
        </p:grpSpPr>
        <p:grpSp>
          <p:nvGrpSpPr>
            <p:cNvPr id="17" name="Group 16">
              <a:extLst>
                <a:ext uri="{FF2B5EF4-FFF2-40B4-BE49-F238E27FC236}">
                  <a16:creationId xmlns:a16="http://schemas.microsoft.com/office/drawing/2014/main" id="{562707B0-24DA-1B67-9C0F-BA9C1C0FA635}"/>
                </a:ext>
              </a:extLst>
            </p:cNvPr>
            <p:cNvGrpSpPr/>
            <p:nvPr/>
          </p:nvGrpSpPr>
          <p:grpSpPr>
            <a:xfrm>
              <a:off x="1766047" y="1994647"/>
              <a:ext cx="10614212" cy="4316506"/>
              <a:chOff x="1766047" y="1994647"/>
              <a:chExt cx="10614212" cy="4316506"/>
            </a:xfrm>
          </p:grpSpPr>
          <p:sp>
            <p:nvSpPr>
              <p:cNvPr id="5" name="Rectangle 4">
                <a:extLst>
                  <a:ext uri="{FF2B5EF4-FFF2-40B4-BE49-F238E27FC236}">
                    <a16:creationId xmlns:a16="http://schemas.microsoft.com/office/drawing/2014/main" id="{A9FB9CE8-4831-9136-B26A-663A2D245033}"/>
                  </a:ext>
                </a:extLst>
              </p:cNvPr>
              <p:cNvSpPr/>
              <p:nvPr/>
            </p:nvSpPr>
            <p:spPr bwMode="auto">
              <a:xfrm>
                <a:off x="1766047" y="20708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2685AE-2AC4-1268-9A8E-D90EF74F0849}"/>
                  </a:ext>
                </a:extLst>
              </p:cNvPr>
              <p:cNvSpPr/>
              <p:nvPr/>
            </p:nvSpPr>
            <p:spPr bwMode="auto">
              <a:xfrm>
                <a:off x="10659035" y="19946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251595F-BEA4-D732-30BF-E4FEE7B5C315}"/>
                  </a:ext>
                </a:extLst>
              </p:cNvPr>
              <p:cNvSpPr/>
              <p:nvPr/>
            </p:nvSpPr>
            <p:spPr bwMode="auto">
              <a:xfrm>
                <a:off x="4769224" y="2070847"/>
                <a:ext cx="473336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78C4C3D-6390-88AD-7512-A0F4057E2FEB}"/>
                  </a:ext>
                </a:extLst>
              </p:cNvPr>
              <p:cNvSpPr txBox="1"/>
              <p:nvPr/>
            </p:nvSpPr>
            <p:spPr>
              <a:xfrm>
                <a:off x="1873625" y="3047998"/>
                <a:ext cx="1452282" cy="553998"/>
              </a:xfrm>
              <a:prstGeom prst="rect">
                <a:avLst/>
              </a:prstGeom>
              <a:noFill/>
            </p:spPr>
            <p:txBody>
              <a:bodyPr wrap="square" lIns="0" tIns="0" rIns="0" bIns="0" rtlCol="0">
                <a:spAutoFit/>
              </a:bodyPr>
              <a:lstStyle/>
              <a:p>
                <a:pPr algn="ctr"/>
                <a:r>
                  <a:rPr lang="en-IN" sz="1800" dirty="0">
                    <a:solidFill>
                      <a:schemeClr val="bg1"/>
                    </a:solidFill>
                  </a:rPr>
                  <a:t>Data Collection</a:t>
                </a:r>
              </a:p>
            </p:txBody>
          </p:sp>
          <p:sp>
            <p:nvSpPr>
              <p:cNvPr id="9" name="TextBox 8">
                <a:extLst>
                  <a:ext uri="{FF2B5EF4-FFF2-40B4-BE49-F238E27FC236}">
                    <a16:creationId xmlns:a16="http://schemas.microsoft.com/office/drawing/2014/main" id="{46920239-092B-6C71-9D25-510F0DF36E67}"/>
                  </a:ext>
                </a:extLst>
              </p:cNvPr>
              <p:cNvSpPr txBox="1"/>
              <p:nvPr/>
            </p:nvSpPr>
            <p:spPr>
              <a:xfrm>
                <a:off x="1900518" y="4191000"/>
                <a:ext cx="1452282" cy="553998"/>
              </a:xfrm>
              <a:prstGeom prst="rect">
                <a:avLst/>
              </a:prstGeom>
              <a:noFill/>
            </p:spPr>
            <p:txBody>
              <a:bodyPr wrap="square" lIns="0" tIns="0" rIns="0" bIns="0" rtlCol="0">
                <a:spAutoFit/>
              </a:bodyPr>
              <a:lstStyle/>
              <a:p>
                <a:pPr algn="ctr"/>
                <a:r>
                  <a:rPr lang="en-IN" sz="1800" dirty="0">
                    <a:solidFill>
                      <a:schemeClr val="bg1"/>
                    </a:solidFill>
                  </a:rPr>
                  <a:t>Data </a:t>
                </a:r>
              </a:p>
              <a:p>
                <a:pPr algn="ctr"/>
                <a:r>
                  <a:rPr lang="en-IN" sz="1800" dirty="0">
                    <a:solidFill>
                      <a:schemeClr val="bg1"/>
                    </a:solidFill>
                  </a:rPr>
                  <a:t>Sources</a:t>
                </a:r>
              </a:p>
            </p:txBody>
          </p:sp>
          <p:sp>
            <p:nvSpPr>
              <p:cNvPr id="10" name="Rectangle 9">
                <a:extLst>
                  <a:ext uri="{FF2B5EF4-FFF2-40B4-BE49-F238E27FC236}">
                    <a16:creationId xmlns:a16="http://schemas.microsoft.com/office/drawing/2014/main" id="{AE1C18AD-C3A2-F4D8-5140-E75E56694746}"/>
                  </a:ext>
                </a:extLst>
              </p:cNvPr>
              <p:cNvSpPr/>
              <p:nvPr/>
            </p:nvSpPr>
            <p:spPr bwMode="auto">
              <a:xfrm>
                <a:off x="4921624" y="2384612"/>
                <a:ext cx="1945341" cy="914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4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11" name="Rectangle 10">
                <a:extLst>
                  <a:ext uri="{FF2B5EF4-FFF2-40B4-BE49-F238E27FC236}">
                    <a16:creationId xmlns:a16="http://schemas.microsoft.com/office/drawing/2014/main" id="{EE24ACAE-9817-21BC-F0D6-02C0DEA6D95E}"/>
                  </a:ext>
                </a:extLst>
              </p:cNvPr>
              <p:cNvSpPr/>
              <p:nvPr/>
            </p:nvSpPr>
            <p:spPr bwMode="auto">
              <a:xfrm>
                <a:off x="7351059" y="2365774"/>
                <a:ext cx="1945341" cy="914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4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12" name="Rectangle 11">
                <a:extLst>
                  <a:ext uri="{FF2B5EF4-FFF2-40B4-BE49-F238E27FC236}">
                    <a16:creationId xmlns:a16="http://schemas.microsoft.com/office/drawing/2014/main" id="{DE7E8057-A881-A40C-A306-7514AE96AEBB}"/>
                  </a:ext>
                </a:extLst>
              </p:cNvPr>
              <p:cNvSpPr/>
              <p:nvPr/>
            </p:nvSpPr>
            <p:spPr bwMode="auto">
              <a:xfrm>
                <a:off x="4921623" y="3612777"/>
                <a:ext cx="4374777" cy="914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4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3" name="Rectangle 12">
                <a:extLst>
                  <a:ext uri="{FF2B5EF4-FFF2-40B4-BE49-F238E27FC236}">
                    <a16:creationId xmlns:a16="http://schemas.microsoft.com/office/drawing/2014/main" id="{52E2EE0B-6119-4269-80C3-1041DAEE9069}"/>
                  </a:ext>
                </a:extLst>
              </p:cNvPr>
              <p:cNvSpPr/>
              <p:nvPr/>
            </p:nvSpPr>
            <p:spPr bwMode="auto">
              <a:xfrm>
                <a:off x="4885765" y="4798785"/>
                <a:ext cx="4374777" cy="914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400" dirty="0">
                    <a:gradFill>
                      <a:gsLst>
                        <a:gs pos="0">
                          <a:srgbClr val="FFFFFF"/>
                        </a:gs>
                        <a:gs pos="100000">
                          <a:srgbClr val="FFFFFF"/>
                        </a:gs>
                      </a:gsLst>
                      <a:lin ang="5400000" scaled="0"/>
                    </a:gradFill>
                    <a:ea typeface="Segoe UI" pitchFamily="34" charset="0"/>
                    <a:cs typeface="Segoe UI" pitchFamily="34" charset="0"/>
                  </a:rPr>
                  <a:t>Orchestration</a:t>
                </a:r>
              </a:p>
            </p:txBody>
          </p:sp>
          <p:sp>
            <p:nvSpPr>
              <p:cNvPr id="14" name="TextBox 13">
                <a:extLst>
                  <a:ext uri="{FF2B5EF4-FFF2-40B4-BE49-F238E27FC236}">
                    <a16:creationId xmlns:a16="http://schemas.microsoft.com/office/drawing/2014/main" id="{ACD41455-EE39-8018-70CE-54A7B517123D}"/>
                  </a:ext>
                </a:extLst>
              </p:cNvPr>
              <p:cNvSpPr txBox="1"/>
              <p:nvPr/>
            </p:nvSpPr>
            <p:spPr>
              <a:xfrm>
                <a:off x="10784541" y="3599329"/>
                <a:ext cx="1452282" cy="553998"/>
              </a:xfrm>
              <a:prstGeom prst="rect">
                <a:avLst/>
              </a:prstGeom>
              <a:noFill/>
            </p:spPr>
            <p:txBody>
              <a:bodyPr wrap="square" lIns="0" tIns="0" rIns="0" bIns="0" rtlCol="0">
                <a:spAutoFit/>
              </a:bodyPr>
              <a:lstStyle/>
              <a:p>
                <a:pPr algn="ctr"/>
                <a:r>
                  <a:rPr lang="en-IN" sz="1800" dirty="0">
                    <a:solidFill>
                      <a:schemeClr val="bg1"/>
                    </a:solidFill>
                  </a:rPr>
                  <a:t>Data </a:t>
                </a:r>
              </a:p>
              <a:p>
                <a:pPr algn="ctr"/>
                <a:r>
                  <a:rPr lang="en-IN" sz="1800" dirty="0">
                    <a:solidFill>
                      <a:schemeClr val="bg1"/>
                    </a:solidFill>
                  </a:rPr>
                  <a:t>Insights</a:t>
                </a:r>
              </a:p>
            </p:txBody>
          </p:sp>
          <p:sp>
            <p:nvSpPr>
              <p:cNvPr id="15" name="Arrow: Right 14">
                <a:extLst>
                  <a:ext uri="{FF2B5EF4-FFF2-40B4-BE49-F238E27FC236}">
                    <a16:creationId xmlns:a16="http://schemas.microsoft.com/office/drawing/2014/main" id="{0CA80F33-9B9B-E6E3-48DA-AF7BA4E9C371}"/>
                  </a:ext>
                </a:extLst>
              </p:cNvPr>
              <p:cNvSpPr/>
              <p:nvPr/>
            </p:nvSpPr>
            <p:spPr bwMode="auto">
              <a:xfrm>
                <a:off x="3505199" y="3966428"/>
                <a:ext cx="1210235"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Arrow: Right 17">
              <a:extLst>
                <a:ext uri="{FF2B5EF4-FFF2-40B4-BE49-F238E27FC236}">
                  <a16:creationId xmlns:a16="http://schemas.microsoft.com/office/drawing/2014/main" id="{0D7DFAB8-1BC1-21A9-CB4A-8E41359BAD09}"/>
                </a:ext>
              </a:extLst>
            </p:cNvPr>
            <p:cNvSpPr/>
            <p:nvPr/>
          </p:nvSpPr>
          <p:spPr bwMode="auto">
            <a:xfrm>
              <a:off x="9502588" y="3966428"/>
              <a:ext cx="1156447"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9454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06CA713-09F9-4B8C-C93B-45B555045837}"/>
              </a:ext>
            </a:extLst>
          </p:cNvPr>
          <p:cNvSpPr>
            <a:spLocks noGrp="1"/>
          </p:cNvSpPr>
          <p:nvPr>
            <p:ph type="title"/>
          </p:nvPr>
        </p:nvSpPr>
        <p:spPr>
          <a:xfrm>
            <a:off x="251211" y="289633"/>
            <a:ext cx="7816826" cy="332399"/>
          </a:xfrm>
        </p:spPr>
        <p:txBody>
          <a:bodyPr/>
          <a:lstStyle/>
          <a:p>
            <a:r>
              <a:rPr lang="en-IN" sz="2400" dirty="0"/>
              <a:t>What does a data product look like ?	</a:t>
            </a:r>
          </a:p>
        </p:txBody>
      </p:sp>
      <p:pic>
        <p:nvPicPr>
          <p:cNvPr id="7" name="Picture 6">
            <a:extLst>
              <a:ext uri="{FF2B5EF4-FFF2-40B4-BE49-F238E27FC236}">
                <a16:creationId xmlns:a16="http://schemas.microsoft.com/office/drawing/2014/main" id="{6A984AAD-3414-929C-C321-AD71C44EE9CA}"/>
              </a:ext>
            </a:extLst>
          </p:cNvPr>
          <p:cNvPicPr>
            <a:picLocks noChangeAspect="1"/>
          </p:cNvPicPr>
          <p:nvPr/>
        </p:nvPicPr>
        <p:blipFill>
          <a:blip r:embed="rId2"/>
          <a:stretch>
            <a:fillRect/>
          </a:stretch>
        </p:blipFill>
        <p:spPr>
          <a:xfrm>
            <a:off x="475937" y="761448"/>
            <a:ext cx="12154525" cy="6921856"/>
          </a:xfrm>
          <a:prstGeom prst="rect">
            <a:avLst/>
          </a:prstGeom>
        </p:spPr>
      </p:pic>
    </p:spTree>
    <p:extLst>
      <p:ext uri="{BB962C8B-B14F-4D97-AF65-F5344CB8AC3E}">
        <p14:creationId xmlns:p14="http://schemas.microsoft.com/office/powerpoint/2010/main" val="234736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Hexagon 72">
            <a:extLst>
              <a:ext uri="{FF2B5EF4-FFF2-40B4-BE49-F238E27FC236}">
                <a16:creationId xmlns:a16="http://schemas.microsoft.com/office/drawing/2014/main" id="{6149480E-6117-31C0-20B4-47E231EAB113}"/>
              </a:ext>
            </a:extLst>
          </p:cNvPr>
          <p:cNvSpPr/>
          <p:nvPr/>
        </p:nvSpPr>
        <p:spPr bwMode="auto">
          <a:xfrm>
            <a:off x="1308844" y="1604683"/>
            <a:ext cx="4410635" cy="2319302"/>
          </a:xfrm>
          <a:prstGeom prst="hexagon">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a:extLst>
              <a:ext uri="{FF2B5EF4-FFF2-40B4-BE49-F238E27FC236}">
                <a16:creationId xmlns:a16="http://schemas.microsoft.com/office/drawing/2014/main" id="{E0917D43-A493-0518-7198-8E7269B7C0A4}"/>
              </a:ext>
            </a:extLst>
          </p:cNvPr>
          <p:cNvSpPr>
            <a:spLocks noGrp="1"/>
          </p:cNvSpPr>
          <p:nvPr>
            <p:ph type="title"/>
          </p:nvPr>
        </p:nvSpPr>
        <p:spPr>
          <a:xfrm>
            <a:off x="251211" y="289633"/>
            <a:ext cx="7816826" cy="332399"/>
          </a:xfrm>
        </p:spPr>
        <p:txBody>
          <a:bodyPr/>
          <a:lstStyle/>
          <a:p>
            <a:r>
              <a:rPr lang="en-IN" sz="2400" dirty="0"/>
              <a:t>Multiple Data Products in an Enterprise	</a:t>
            </a:r>
          </a:p>
        </p:txBody>
      </p:sp>
      <p:grpSp>
        <p:nvGrpSpPr>
          <p:cNvPr id="17" name="Group 16">
            <a:extLst>
              <a:ext uri="{FF2B5EF4-FFF2-40B4-BE49-F238E27FC236}">
                <a16:creationId xmlns:a16="http://schemas.microsoft.com/office/drawing/2014/main" id="{A96893F1-F788-06B0-1612-1DEB44B0884E}"/>
              </a:ext>
            </a:extLst>
          </p:cNvPr>
          <p:cNvGrpSpPr/>
          <p:nvPr/>
        </p:nvGrpSpPr>
        <p:grpSpPr>
          <a:xfrm>
            <a:off x="1766047" y="1994647"/>
            <a:ext cx="3469341" cy="1537447"/>
            <a:chOff x="1766047" y="1994647"/>
            <a:chExt cx="10614212" cy="4316506"/>
          </a:xfrm>
        </p:grpSpPr>
        <p:grpSp>
          <p:nvGrpSpPr>
            <p:cNvPr id="18" name="Group 17">
              <a:extLst>
                <a:ext uri="{FF2B5EF4-FFF2-40B4-BE49-F238E27FC236}">
                  <a16:creationId xmlns:a16="http://schemas.microsoft.com/office/drawing/2014/main" id="{1786867F-EC7D-F430-5E75-3B3BAE181DDA}"/>
                </a:ext>
              </a:extLst>
            </p:cNvPr>
            <p:cNvGrpSpPr/>
            <p:nvPr/>
          </p:nvGrpSpPr>
          <p:grpSpPr>
            <a:xfrm>
              <a:off x="1766047" y="1994647"/>
              <a:ext cx="10614212" cy="4316506"/>
              <a:chOff x="1766047" y="1994647"/>
              <a:chExt cx="10614212" cy="4316506"/>
            </a:xfrm>
          </p:grpSpPr>
          <p:sp>
            <p:nvSpPr>
              <p:cNvPr id="20" name="Rectangle 19">
                <a:extLst>
                  <a:ext uri="{FF2B5EF4-FFF2-40B4-BE49-F238E27FC236}">
                    <a16:creationId xmlns:a16="http://schemas.microsoft.com/office/drawing/2014/main" id="{30C3944E-FFE4-60B0-9E3E-87E8DB260F22}"/>
                  </a:ext>
                </a:extLst>
              </p:cNvPr>
              <p:cNvSpPr/>
              <p:nvPr/>
            </p:nvSpPr>
            <p:spPr bwMode="auto">
              <a:xfrm>
                <a:off x="1766047" y="20708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2DDE46F-5928-2401-8B8E-8F38DC1E910A}"/>
                  </a:ext>
                </a:extLst>
              </p:cNvPr>
              <p:cNvSpPr/>
              <p:nvPr/>
            </p:nvSpPr>
            <p:spPr bwMode="auto">
              <a:xfrm>
                <a:off x="10659035" y="19946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085F5627-47B2-7172-BFD8-CD52230B0F73}"/>
                  </a:ext>
                </a:extLst>
              </p:cNvPr>
              <p:cNvSpPr/>
              <p:nvPr/>
            </p:nvSpPr>
            <p:spPr bwMode="auto">
              <a:xfrm>
                <a:off x="4278771" y="2070848"/>
                <a:ext cx="5660493" cy="4240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70B2306-110B-85C3-A001-BFA3B7EEDA56}"/>
                  </a:ext>
                </a:extLst>
              </p:cNvPr>
              <p:cNvSpPr txBox="1"/>
              <p:nvPr/>
            </p:nvSpPr>
            <p:spPr>
              <a:xfrm>
                <a:off x="1873625" y="3047998"/>
                <a:ext cx="1452282" cy="123111"/>
              </a:xfrm>
              <a:prstGeom prst="rect">
                <a:avLst/>
              </a:prstGeom>
              <a:noFill/>
            </p:spPr>
            <p:txBody>
              <a:bodyPr wrap="square" lIns="0" tIns="0" rIns="0" bIns="0" rtlCol="0">
                <a:spAutoFit/>
              </a:bodyPr>
              <a:lstStyle/>
              <a:p>
                <a:pPr algn="ctr"/>
                <a:r>
                  <a:rPr lang="en-IN" sz="800" dirty="0">
                    <a:solidFill>
                      <a:schemeClr val="bg1"/>
                    </a:solidFill>
                  </a:rPr>
                  <a:t>Data Collection</a:t>
                </a:r>
              </a:p>
            </p:txBody>
          </p:sp>
          <p:sp>
            <p:nvSpPr>
              <p:cNvPr id="24" name="TextBox 23">
                <a:extLst>
                  <a:ext uri="{FF2B5EF4-FFF2-40B4-BE49-F238E27FC236}">
                    <a16:creationId xmlns:a16="http://schemas.microsoft.com/office/drawing/2014/main" id="{BCAA41B6-AD6E-5DA7-F2CD-3CB98CB447A3}"/>
                  </a:ext>
                </a:extLst>
              </p:cNvPr>
              <p:cNvSpPr txBox="1"/>
              <p:nvPr/>
            </p:nvSpPr>
            <p:spPr>
              <a:xfrm>
                <a:off x="1900518" y="4191000"/>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Sources</a:t>
                </a:r>
              </a:p>
            </p:txBody>
          </p:sp>
          <p:sp>
            <p:nvSpPr>
              <p:cNvPr id="25" name="Rectangle 24">
                <a:extLst>
                  <a:ext uri="{FF2B5EF4-FFF2-40B4-BE49-F238E27FC236}">
                    <a16:creationId xmlns:a16="http://schemas.microsoft.com/office/drawing/2014/main" id="{174A3A1E-6D8A-D2E9-EBC3-67B756E92320}"/>
                  </a:ext>
                </a:extLst>
              </p:cNvPr>
              <p:cNvSpPr/>
              <p:nvPr/>
            </p:nvSpPr>
            <p:spPr bwMode="auto">
              <a:xfrm>
                <a:off x="4455355" y="2384611"/>
                <a:ext cx="2588203" cy="97539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26" name="Rectangle 25">
                <a:extLst>
                  <a:ext uri="{FF2B5EF4-FFF2-40B4-BE49-F238E27FC236}">
                    <a16:creationId xmlns:a16="http://schemas.microsoft.com/office/drawing/2014/main" id="{C7FC6242-D715-5912-0C0A-B6FD2673BCCD}"/>
                  </a:ext>
                </a:extLst>
              </p:cNvPr>
              <p:cNvSpPr/>
              <p:nvPr/>
            </p:nvSpPr>
            <p:spPr bwMode="auto">
              <a:xfrm>
                <a:off x="7131633" y="2365770"/>
                <a:ext cx="2588203" cy="97539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27" name="Rectangle 26">
                <a:extLst>
                  <a:ext uri="{FF2B5EF4-FFF2-40B4-BE49-F238E27FC236}">
                    <a16:creationId xmlns:a16="http://schemas.microsoft.com/office/drawing/2014/main" id="{A9A822D6-C521-6855-B9A0-3306844B4132}"/>
                  </a:ext>
                </a:extLst>
              </p:cNvPr>
              <p:cNvSpPr/>
              <p:nvPr/>
            </p:nvSpPr>
            <p:spPr bwMode="auto">
              <a:xfrm>
                <a:off x="4414374" y="3647660"/>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28" name="Rectangle 27">
                <a:extLst>
                  <a:ext uri="{FF2B5EF4-FFF2-40B4-BE49-F238E27FC236}">
                    <a16:creationId xmlns:a16="http://schemas.microsoft.com/office/drawing/2014/main" id="{18C82703-2C8E-2CE8-3801-4820518F3EA3}"/>
                  </a:ext>
                </a:extLst>
              </p:cNvPr>
              <p:cNvSpPr/>
              <p:nvPr/>
            </p:nvSpPr>
            <p:spPr bwMode="auto">
              <a:xfrm>
                <a:off x="4446923" y="4798785"/>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Orchestration</a:t>
                </a:r>
              </a:p>
            </p:txBody>
          </p:sp>
          <p:sp>
            <p:nvSpPr>
              <p:cNvPr id="29" name="TextBox 28">
                <a:extLst>
                  <a:ext uri="{FF2B5EF4-FFF2-40B4-BE49-F238E27FC236}">
                    <a16:creationId xmlns:a16="http://schemas.microsoft.com/office/drawing/2014/main" id="{109FA09E-6C27-76F2-ACA6-94B2F9F5026D}"/>
                  </a:ext>
                </a:extLst>
              </p:cNvPr>
              <p:cNvSpPr txBox="1"/>
              <p:nvPr/>
            </p:nvSpPr>
            <p:spPr>
              <a:xfrm>
                <a:off x="10784541" y="3599329"/>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Insights</a:t>
                </a:r>
              </a:p>
            </p:txBody>
          </p:sp>
          <p:sp>
            <p:nvSpPr>
              <p:cNvPr id="30" name="Arrow: Right 29">
                <a:extLst>
                  <a:ext uri="{FF2B5EF4-FFF2-40B4-BE49-F238E27FC236}">
                    <a16:creationId xmlns:a16="http://schemas.microsoft.com/office/drawing/2014/main" id="{CF0E692D-85D1-C5A3-057D-042743CDA797}"/>
                  </a:ext>
                </a:extLst>
              </p:cNvPr>
              <p:cNvSpPr/>
              <p:nvPr/>
            </p:nvSpPr>
            <p:spPr bwMode="auto">
              <a:xfrm>
                <a:off x="3505202" y="4114800"/>
                <a:ext cx="773565" cy="300770"/>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Arrow: Right 18">
              <a:extLst>
                <a:ext uri="{FF2B5EF4-FFF2-40B4-BE49-F238E27FC236}">
                  <a16:creationId xmlns:a16="http://schemas.microsoft.com/office/drawing/2014/main" id="{60DFD22F-B0C2-CB27-DD9D-8ADD0E8A8BB5}"/>
                </a:ext>
              </a:extLst>
            </p:cNvPr>
            <p:cNvSpPr/>
            <p:nvPr/>
          </p:nvSpPr>
          <p:spPr bwMode="auto">
            <a:xfrm>
              <a:off x="9939255" y="3966428"/>
              <a:ext cx="719780"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7D208C71-384C-9B5C-FC03-A2F663C82490}"/>
              </a:ext>
            </a:extLst>
          </p:cNvPr>
          <p:cNvGrpSpPr/>
          <p:nvPr/>
        </p:nvGrpSpPr>
        <p:grpSpPr>
          <a:xfrm>
            <a:off x="6875930" y="1885175"/>
            <a:ext cx="3469341" cy="1537447"/>
            <a:chOff x="1766047" y="1994647"/>
            <a:chExt cx="10614212" cy="4316506"/>
          </a:xfrm>
        </p:grpSpPr>
        <p:grpSp>
          <p:nvGrpSpPr>
            <p:cNvPr id="32" name="Group 31">
              <a:extLst>
                <a:ext uri="{FF2B5EF4-FFF2-40B4-BE49-F238E27FC236}">
                  <a16:creationId xmlns:a16="http://schemas.microsoft.com/office/drawing/2014/main" id="{E81E4285-08D1-8F20-2D00-C7F54CB06E8D}"/>
                </a:ext>
              </a:extLst>
            </p:cNvPr>
            <p:cNvGrpSpPr/>
            <p:nvPr/>
          </p:nvGrpSpPr>
          <p:grpSpPr>
            <a:xfrm>
              <a:off x="1766047" y="1994647"/>
              <a:ext cx="10614212" cy="4316506"/>
              <a:chOff x="1766047" y="1994647"/>
              <a:chExt cx="10614212" cy="4316506"/>
            </a:xfrm>
          </p:grpSpPr>
          <p:sp>
            <p:nvSpPr>
              <p:cNvPr id="34" name="Rectangle 33">
                <a:extLst>
                  <a:ext uri="{FF2B5EF4-FFF2-40B4-BE49-F238E27FC236}">
                    <a16:creationId xmlns:a16="http://schemas.microsoft.com/office/drawing/2014/main" id="{080BF8B6-7E61-0953-7738-5971C9D19AE8}"/>
                  </a:ext>
                </a:extLst>
              </p:cNvPr>
              <p:cNvSpPr/>
              <p:nvPr/>
            </p:nvSpPr>
            <p:spPr bwMode="auto">
              <a:xfrm>
                <a:off x="1766047" y="20708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6D51B57B-C2D1-341D-FEA7-4DA88C3987F5}"/>
                  </a:ext>
                </a:extLst>
              </p:cNvPr>
              <p:cNvSpPr/>
              <p:nvPr/>
            </p:nvSpPr>
            <p:spPr bwMode="auto">
              <a:xfrm>
                <a:off x="10659035" y="19946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70D13A4-759C-C384-3029-E62476391D0C}"/>
                  </a:ext>
                </a:extLst>
              </p:cNvPr>
              <p:cNvSpPr/>
              <p:nvPr/>
            </p:nvSpPr>
            <p:spPr bwMode="auto">
              <a:xfrm>
                <a:off x="4278771" y="2070848"/>
                <a:ext cx="5660493" cy="4240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B51B9F96-CA3D-FC64-6181-38127848166C}"/>
                  </a:ext>
                </a:extLst>
              </p:cNvPr>
              <p:cNvSpPr txBox="1"/>
              <p:nvPr/>
            </p:nvSpPr>
            <p:spPr>
              <a:xfrm>
                <a:off x="1873625" y="3047998"/>
                <a:ext cx="1452282" cy="123111"/>
              </a:xfrm>
              <a:prstGeom prst="rect">
                <a:avLst/>
              </a:prstGeom>
              <a:noFill/>
            </p:spPr>
            <p:txBody>
              <a:bodyPr wrap="square" lIns="0" tIns="0" rIns="0" bIns="0" rtlCol="0">
                <a:spAutoFit/>
              </a:bodyPr>
              <a:lstStyle/>
              <a:p>
                <a:pPr algn="ctr"/>
                <a:r>
                  <a:rPr lang="en-IN" sz="800" dirty="0">
                    <a:solidFill>
                      <a:schemeClr val="bg1"/>
                    </a:solidFill>
                  </a:rPr>
                  <a:t>Data Collection</a:t>
                </a:r>
              </a:p>
            </p:txBody>
          </p:sp>
          <p:sp>
            <p:nvSpPr>
              <p:cNvPr id="38" name="TextBox 37">
                <a:extLst>
                  <a:ext uri="{FF2B5EF4-FFF2-40B4-BE49-F238E27FC236}">
                    <a16:creationId xmlns:a16="http://schemas.microsoft.com/office/drawing/2014/main" id="{96BBC5B5-9433-9D31-AC31-6D7F2D4974F8}"/>
                  </a:ext>
                </a:extLst>
              </p:cNvPr>
              <p:cNvSpPr txBox="1"/>
              <p:nvPr/>
            </p:nvSpPr>
            <p:spPr>
              <a:xfrm>
                <a:off x="1900518" y="4191000"/>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Sources</a:t>
                </a:r>
              </a:p>
            </p:txBody>
          </p:sp>
          <p:sp>
            <p:nvSpPr>
              <p:cNvPr id="39" name="Rectangle 38">
                <a:extLst>
                  <a:ext uri="{FF2B5EF4-FFF2-40B4-BE49-F238E27FC236}">
                    <a16:creationId xmlns:a16="http://schemas.microsoft.com/office/drawing/2014/main" id="{84C747A4-7EB4-EDBC-CC74-48E2D82DBEF2}"/>
                  </a:ext>
                </a:extLst>
              </p:cNvPr>
              <p:cNvSpPr/>
              <p:nvPr/>
            </p:nvSpPr>
            <p:spPr bwMode="auto">
              <a:xfrm>
                <a:off x="4455355" y="2384611"/>
                <a:ext cx="2588203" cy="97539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40" name="Rectangle 39">
                <a:extLst>
                  <a:ext uri="{FF2B5EF4-FFF2-40B4-BE49-F238E27FC236}">
                    <a16:creationId xmlns:a16="http://schemas.microsoft.com/office/drawing/2014/main" id="{042684E9-829F-C923-ADA9-7FC7B156FD7E}"/>
                  </a:ext>
                </a:extLst>
              </p:cNvPr>
              <p:cNvSpPr/>
              <p:nvPr/>
            </p:nvSpPr>
            <p:spPr bwMode="auto">
              <a:xfrm>
                <a:off x="7131633" y="2365770"/>
                <a:ext cx="2588203" cy="97539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41" name="Rectangle 40">
                <a:extLst>
                  <a:ext uri="{FF2B5EF4-FFF2-40B4-BE49-F238E27FC236}">
                    <a16:creationId xmlns:a16="http://schemas.microsoft.com/office/drawing/2014/main" id="{BE14CAA3-8810-E7BA-72B1-B05F0A71F55B}"/>
                  </a:ext>
                </a:extLst>
              </p:cNvPr>
              <p:cNvSpPr/>
              <p:nvPr/>
            </p:nvSpPr>
            <p:spPr bwMode="auto">
              <a:xfrm>
                <a:off x="4414374" y="3647660"/>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42" name="Rectangle 41">
                <a:extLst>
                  <a:ext uri="{FF2B5EF4-FFF2-40B4-BE49-F238E27FC236}">
                    <a16:creationId xmlns:a16="http://schemas.microsoft.com/office/drawing/2014/main" id="{66E70534-8B12-74B1-596E-A712AB734130}"/>
                  </a:ext>
                </a:extLst>
              </p:cNvPr>
              <p:cNvSpPr/>
              <p:nvPr/>
            </p:nvSpPr>
            <p:spPr bwMode="auto">
              <a:xfrm>
                <a:off x="4446923" y="4798785"/>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Orchestration</a:t>
                </a:r>
              </a:p>
            </p:txBody>
          </p:sp>
          <p:sp>
            <p:nvSpPr>
              <p:cNvPr id="43" name="TextBox 42">
                <a:extLst>
                  <a:ext uri="{FF2B5EF4-FFF2-40B4-BE49-F238E27FC236}">
                    <a16:creationId xmlns:a16="http://schemas.microsoft.com/office/drawing/2014/main" id="{B4DA30D1-2EEB-1D05-A72C-3C745D9CEE23}"/>
                  </a:ext>
                </a:extLst>
              </p:cNvPr>
              <p:cNvSpPr txBox="1"/>
              <p:nvPr/>
            </p:nvSpPr>
            <p:spPr>
              <a:xfrm>
                <a:off x="10784541" y="3599329"/>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Insights</a:t>
                </a:r>
              </a:p>
            </p:txBody>
          </p:sp>
          <p:sp>
            <p:nvSpPr>
              <p:cNvPr id="44" name="Arrow: Right 43">
                <a:extLst>
                  <a:ext uri="{FF2B5EF4-FFF2-40B4-BE49-F238E27FC236}">
                    <a16:creationId xmlns:a16="http://schemas.microsoft.com/office/drawing/2014/main" id="{1D1E1051-1B9C-8EF1-1137-DC6E1A35B842}"/>
                  </a:ext>
                </a:extLst>
              </p:cNvPr>
              <p:cNvSpPr/>
              <p:nvPr/>
            </p:nvSpPr>
            <p:spPr bwMode="auto">
              <a:xfrm>
                <a:off x="3505202" y="4114800"/>
                <a:ext cx="773565" cy="300770"/>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Arrow: Right 32">
              <a:extLst>
                <a:ext uri="{FF2B5EF4-FFF2-40B4-BE49-F238E27FC236}">
                  <a16:creationId xmlns:a16="http://schemas.microsoft.com/office/drawing/2014/main" id="{97273463-9C4E-605D-4721-2C24616EBD0E}"/>
                </a:ext>
              </a:extLst>
            </p:cNvPr>
            <p:cNvSpPr/>
            <p:nvPr/>
          </p:nvSpPr>
          <p:spPr bwMode="auto">
            <a:xfrm>
              <a:off x="9939255" y="3966428"/>
              <a:ext cx="719780"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3F4BE5B3-DCF9-5059-EFCA-AA08F4217F97}"/>
              </a:ext>
            </a:extLst>
          </p:cNvPr>
          <p:cNvGrpSpPr/>
          <p:nvPr/>
        </p:nvGrpSpPr>
        <p:grpSpPr>
          <a:xfrm>
            <a:off x="1812642" y="4287247"/>
            <a:ext cx="3469341" cy="1537447"/>
            <a:chOff x="1766047" y="1994647"/>
            <a:chExt cx="10614212" cy="4316506"/>
          </a:xfrm>
        </p:grpSpPr>
        <p:grpSp>
          <p:nvGrpSpPr>
            <p:cNvPr id="46" name="Group 45">
              <a:extLst>
                <a:ext uri="{FF2B5EF4-FFF2-40B4-BE49-F238E27FC236}">
                  <a16:creationId xmlns:a16="http://schemas.microsoft.com/office/drawing/2014/main" id="{F842CE73-A133-A4C1-CBCA-6A567F6AC011}"/>
                </a:ext>
              </a:extLst>
            </p:cNvPr>
            <p:cNvGrpSpPr/>
            <p:nvPr/>
          </p:nvGrpSpPr>
          <p:grpSpPr>
            <a:xfrm>
              <a:off x="1766047" y="1994647"/>
              <a:ext cx="10614212" cy="4316506"/>
              <a:chOff x="1766047" y="1994647"/>
              <a:chExt cx="10614212" cy="4316506"/>
            </a:xfrm>
          </p:grpSpPr>
          <p:sp>
            <p:nvSpPr>
              <p:cNvPr id="48" name="Rectangle 47">
                <a:extLst>
                  <a:ext uri="{FF2B5EF4-FFF2-40B4-BE49-F238E27FC236}">
                    <a16:creationId xmlns:a16="http://schemas.microsoft.com/office/drawing/2014/main" id="{894458B6-08F9-4A18-B481-4CF985200901}"/>
                  </a:ext>
                </a:extLst>
              </p:cNvPr>
              <p:cNvSpPr/>
              <p:nvPr/>
            </p:nvSpPr>
            <p:spPr bwMode="auto">
              <a:xfrm>
                <a:off x="1766047" y="20708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4D75DA30-2CED-19A7-BCB4-EF6E8C410AFE}"/>
                  </a:ext>
                </a:extLst>
              </p:cNvPr>
              <p:cNvSpPr/>
              <p:nvPr/>
            </p:nvSpPr>
            <p:spPr bwMode="auto">
              <a:xfrm>
                <a:off x="10659035" y="19946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578B51D6-89DE-FCF5-6F10-C1893799B390}"/>
                  </a:ext>
                </a:extLst>
              </p:cNvPr>
              <p:cNvSpPr/>
              <p:nvPr/>
            </p:nvSpPr>
            <p:spPr bwMode="auto">
              <a:xfrm>
                <a:off x="4278771" y="2070848"/>
                <a:ext cx="5660493" cy="4240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AF6234F-D675-4E20-84D5-5621027B8840}"/>
                  </a:ext>
                </a:extLst>
              </p:cNvPr>
              <p:cNvSpPr txBox="1"/>
              <p:nvPr/>
            </p:nvSpPr>
            <p:spPr>
              <a:xfrm>
                <a:off x="1873625" y="3047998"/>
                <a:ext cx="1452282" cy="123111"/>
              </a:xfrm>
              <a:prstGeom prst="rect">
                <a:avLst/>
              </a:prstGeom>
              <a:noFill/>
            </p:spPr>
            <p:txBody>
              <a:bodyPr wrap="square" lIns="0" tIns="0" rIns="0" bIns="0" rtlCol="0">
                <a:spAutoFit/>
              </a:bodyPr>
              <a:lstStyle/>
              <a:p>
                <a:pPr algn="ctr"/>
                <a:r>
                  <a:rPr lang="en-IN" sz="800" dirty="0">
                    <a:solidFill>
                      <a:schemeClr val="bg1"/>
                    </a:solidFill>
                  </a:rPr>
                  <a:t>Data Collection</a:t>
                </a:r>
              </a:p>
            </p:txBody>
          </p:sp>
          <p:sp>
            <p:nvSpPr>
              <p:cNvPr id="52" name="TextBox 51">
                <a:extLst>
                  <a:ext uri="{FF2B5EF4-FFF2-40B4-BE49-F238E27FC236}">
                    <a16:creationId xmlns:a16="http://schemas.microsoft.com/office/drawing/2014/main" id="{D813F51F-368A-E461-F601-41A2E87D50F2}"/>
                  </a:ext>
                </a:extLst>
              </p:cNvPr>
              <p:cNvSpPr txBox="1"/>
              <p:nvPr/>
            </p:nvSpPr>
            <p:spPr>
              <a:xfrm>
                <a:off x="1900518" y="4191000"/>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Sources</a:t>
                </a:r>
              </a:p>
            </p:txBody>
          </p:sp>
          <p:sp>
            <p:nvSpPr>
              <p:cNvPr id="53" name="Rectangle 52">
                <a:extLst>
                  <a:ext uri="{FF2B5EF4-FFF2-40B4-BE49-F238E27FC236}">
                    <a16:creationId xmlns:a16="http://schemas.microsoft.com/office/drawing/2014/main" id="{FDACB6AA-EA21-84C7-3A0C-F8707E56CF0E}"/>
                  </a:ext>
                </a:extLst>
              </p:cNvPr>
              <p:cNvSpPr/>
              <p:nvPr/>
            </p:nvSpPr>
            <p:spPr bwMode="auto">
              <a:xfrm>
                <a:off x="4455355" y="2384611"/>
                <a:ext cx="2588203" cy="97539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54" name="Rectangle 53">
                <a:extLst>
                  <a:ext uri="{FF2B5EF4-FFF2-40B4-BE49-F238E27FC236}">
                    <a16:creationId xmlns:a16="http://schemas.microsoft.com/office/drawing/2014/main" id="{454D562B-6D66-C2AF-BD03-3C8A67F9132E}"/>
                  </a:ext>
                </a:extLst>
              </p:cNvPr>
              <p:cNvSpPr/>
              <p:nvPr/>
            </p:nvSpPr>
            <p:spPr bwMode="auto">
              <a:xfrm>
                <a:off x="7131633" y="2365770"/>
                <a:ext cx="2588203" cy="97539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55" name="Rectangle 54">
                <a:extLst>
                  <a:ext uri="{FF2B5EF4-FFF2-40B4-BE49-F238E27FC236}">
                    <a16:creationId xmlns:a16="http://schemas.microsoft.com/office/drawing/2014/main" id="{D06BE7D4-606A-8DA4-222F-0CD7083600EF}"/>
                  </a:ext>
                </a:extLst>
              </p:cNvPr>
              <p:cNvSpPr/>
              <p:nvPr/>
            </p:nvSpPr>
            <p:spPr bwMode="auto">
              <a:xfrm>
                <a:off x="4414374" y="3647660"/>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a:extLst>
                  <a:ext uri="{FF2B5EF4-FFF2-40B4-BE49-F238E27FC236}">
                    <a16:creationId xmlns:a16="http://schemas.microsoft.com/office/drawing/2014/main" id="{D5A39A85-3C8E-C876-D26C-8D775B305326}"/>
                  </a:ext>
                </a:extLst>
              </p:cNvPr>
              <p:cNvSpPr/>
              <p:nvPr/>
            </p:nvSpPr>
            <p:spPr bwMode="auto">
              <a:xfrm>
                <a:off x="4446923" y="4798785"/>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Orchestration</a:t>
                </a:r>
              </a:p>
            </p:txBody>
          </p:sp>
          <p:sp>
            <p:nvSpPr>
              <p:cNvPr id="57" name="TextBox 56">
                <a:extLst>
                  <a:ext uri="{FF2B5EF4-FFF2-40B4-BE49-F238E27FC236}">
                    <a16:creationId xmlns:a16="http://schemas.microsoft.com/office/drawing/2014/main" id="{6F0655CA-4EF8-C7F3-63F3-0A0F1462CEC5}"/>
                  </a:ext>
                </a:extLst>
              </p:cNvPr>
              <p:cNvSpPr txBox="1"/>
              <p:nvPr/>
            </p:nvSpPr>
            <p:spPr>
              <a:xfrm>
                <a:off x="10784541" y="3599329"/>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Insights</a:t>
                </a:r>
              </a:p>
            </p:txBody>
          </p:sp>
          <p:sp>
            <p:nvSpPr>
              <p:cNvPr id="58" name="Arrow: Right 57">
                <a:extLst>
                  <a:ext uri="{FF2B5EF4-FFF2-40B4-BE49-F238E27FC236}">
                    <a16:creationId xmlns:a16="http://schemas.microsoft.com/office/drawing/2014/main" id="{337EC4F2-41FD-F8AE-AF8E-A2A55B6BFF1B}"/>
                  </a:ext>
                </a:extLst>
              </p:cNvPr>
              <p:cNvSpPr/>
              <p:nvPr/>
            </p:nvSpPr>
            <p:spPr bwMode="auto">
              <a:xfrm>
                <a:off x="3505202" y="4114800"/>
                <a:ext cx="773565" cy="300770"/>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Arrow: Right 46">
              <a:extLst>
                <a:ext uri="{FF2B5EF4-FFF2-40B4-BE49-F238E27FC236}">
                  <a16:creationId xmlns:a16="http://schemas.microsoft.com/office/drawing/2014/main" id="{3884B85F-0819-60FC-3EA0-58AF40C7F294}"/>
                </a:ext>
              </a:extLst>
            </p:cNvPr>
            <p:cNvSpPr/>
            <p:nvPr/>
          </p:nvSpPr>
          <p:spPr bwMode="auto">
            <a:xfrm>
              <a:off x="9939255" y="3966428"/>
              <a:ext cx="719780"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2D6C1299-8A5B-3BB9-2E1A-EC4732336530}"/>
              </a:ext>
            </a:extLst>
          </p:cNvPr>
          <p:cNvGrpSpPr/>
          <p:nvPr/>
        </p:nvGrpSpPr>
        <p:grpSpPr>
          <a:xfrm>
            <a:off x="6767341" y="4327240"/>
            <a:ext cx="3469341" cy="1537447"/>
            <a:chOff x="1766047" y="1994647"/>
            <a:chExt cx="10614212" cy="4316506"/>
          </a:xfrm>
        </p:grpSpPr>
        <p:grpSp>
          <p:nvGrpSpPr>
            <p:cNvPr id="60" name="Group 59">
              <a:extLst>
                <a:ext uri="{FF2B5EF4-FFF2-40B4-BE49-F238E27FC236}">
                  <a16:creationId xmlns:a16="http://schemas.microsoft.com/office/drawing/2014/main" id="{CBE26A84-E8CC-3A5A-2111-50DC2E3BFC07}"/>
                </a:ext>
              </a:extLst>
            </p:cNvPr>
            <p:cNvGrpSpPr/>
            <p:nvPr/>
          </p:nvGrpSpPr>
          <p:grpSpPr>
            <a:xfrm>
              <a:off x="1766047" y="1994647"/>
              <a:ext cx="10614212" cy="4316506"/>
              <a:chOff x="1766047" y="1994647"/>
              <a:chExt cx="10614212" cy="4316506"/>
            </a:xfrm>
          </p:grpSpPr>
          <p:sp>
            <p:nvSpPr>
              <p:cNvPr id="62" name="Rectangle 61">
                <a:extLst>
                  <a:ext uri="{FF2B5EF4-FFF2-40B4-BE49-F238E27FC236}">
                    <a16:creationId xmlns:a16="http://schemas.microsoft.com/office/drawing/2014/main" id="{ADF8BCAD-6DEB-26EE-A424-B4126661F9E9}"/>
                  </a:ext>
                </a:extLst>
              </p:cNvPr>
              <p:cNvSpPr/>
              <p:nvPr/>
            </p:nvSpPr>
            <p:spPr bwMode="auto">
              <a:xfrm>
                <a:off x="1766047" y="20708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81E0E3C3-3DC1-8A11-E8C6-F3284EB826C3}"/>
                  </a:ext>
                </a:extLst>
              </p:cNvPr>
              <p:cNvSpPr/>
              <p:nvPr/>
            </p:nvSpPr>
            <p:spPr bwMode="auto">
              <a:xfrm>
                <a:off x="10659035" y="1994647"/>
                <a:ext cx="1721224" cy="4240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B017BB62-670D-0F1C-B520-AFEC45EBC97B}"/>
                  </a:ext>
                </a:extLst>
              </p:cNvPr>
              <p:cNvSpPr/>
              <p:nvPr/>
            </p:nvSpPr>
            <p:spPr bwMode="auto">
              <a:xfrm>
                <a:off x="4278771" y="2070848"/>
                <a:ext cx="5660493" cy="4240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AC41F69D-65B8-7807-07BC-DC1323E993B8}"/>
                  </a:ext>
                </a:extLst>
              </p:cNvPr>
              <p:cNvSpPr txBox="1"/>
              <p:nvPr/>
            </p:nvSpPr>
            <p:spPr>
              <a:xfrm>
                <a:off x="1873625" y="3047998"/>
                <a:ext cx="1452282" cy="123111"/>
              </a:xfrm>
              <a:prstGeom prst="rect">
                <a:avLst/>
              </a:prstGeom>
              <a:noFill/>
            </p:spPr>
            <p:txBody>
              <a:bodyPr wrap="square" lIns="0" tIns="0" rIns="0" bIns="0" rtlCol="0">
                <a:spAutoFit/>
              </a:bodyPr>
              <a:lstStyle/>
              <a:p>
                <a:pPr algn="ctr"/>
                <a:r>
                  <a:rPr lang="en-IN" sz="800" dirty="0">
                    <a:solidFill>
                      <a:schemeClr val="bg1"/>
                    </a:solidFill>
                  </a:rPr>
                  <a:t>Data Collection</a:t>
                </a:r>
              </a:p>
            </p:txBody>
          </p:sp>
          <p:sp>
            <p:nvSpPr>
              <p:cNvPr id="66" name="TextBox 65">
                <a:extLst>
                  <a:ext uri="{FF2B5EF4-FFF2-40B4-BE49-F238E27FC236}">
                    <a16:creationId xmlns:a16="http://schemas.microsoft.com/office/drawing/2014/main" id="{9E9E6D69-5DEE-7366-5E2D-BEFDBEA9BF96}"/>
                  </a:ext>
                </a:extLst>
              </p:cNvPr>
              <p:cNvSpPr txBox="1"/>
              <p:nvPr/>
            </p:nvSpPr>
            <p:spPr>
              <a:xfrm>
                <a:off x="1900518" y="4191000"/>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Sources</a:t>
                </a:r>
              </a:p>
            </p:txBody>
          </p:sp>
          <p:sp>
            <p:nvSpPr>
              <p:cNvPr id="67" name="Rectangle 66">
                <a:extLst>
                  <a:ext uri="{FF2B5EF4-FFF2-40B4-BE49-F238E27FC236}">
                    <a16:creationId xmlns:a16="http://schemas.microsoft.com/office/drawing/2014/main" id="{88692261-1720-4DCF-3D9F-D834A35DF9FB}"/>
                  </a:ext>
                </a:extLst>
              </p:cNvPr>
              <p:cNvSpPr/>
              <p:nvPr/>
            </p:nvSpPr>
            <p:spPr bwMode="auto">
              <a:xfrm>
                <a:off x="4455355" y="2384611"/>
                <a:ext cx="2588203" cy="97539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68" name="Rectangle 67">
                <a:extLst>
                  <a:ext uri="{FF2B5EF4-FFF2-40B4-BE49-F238E27FC236}">
                    <a16:creationId xmlns:a16="http://schemas.microsoft.com/office/drawing/2014/main" id="{5F0AFCC6-6EC3-DE1C-A0B8-0C7BC9C3046B}"/>
                  </a:ext>
                </a:extLst>
              </p:cNvPr>
              <p:cNvSpPr/>
              <p:nvPr/>
            </p:nvSpPr>
            <p:spPr bwMode="auto">
              <a:xfrm>
                <a:off x="7131633" y="2365770"/>
                <a:ext cx="2588203" cy="97539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69" name="Rectangle 68">
                <a:extLst>
                  <a:ext uri="{FF2B5EF4-FFF2-40B4-BE49-F238E27FC236}">
                    <a16:creationId xmlns:a16="http://schemas.microsoft.com/office/drawing/2014/main" id="{9D4A3241-C8CC-B3FF-9B5E-4F3ABEF4F07D}"/>
                  </a:ext>
                </a:extLst>
              </p:cNvPr>
              <p:cNvSpPr/>
              <p:nvPr/>
            </p:nvSpPr>
            <p:spPr bwMode="auto">
              <a:xfrm>
                <a:off x="4414374" y="3647660"/>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70" name="Rectangle 69">
                <a:extLst>
                  <a:ext uri="{FF2B5EF4-FFF2-40B4-BE49-F238E27FC236}">
                    <a16:creationId xmlns:a16="http://schemas.microsoft.com/office/drawing/2014/main" id="{3961F5D6-3B05-317C-3CAE-49BCD9127909}"/>
                  </a:ext>
                </a:extLst>
              </p:cNvPr>
              <p:cNvSpPr/>
              <p:nvPr/>
            </p:nvSpPr>
            <p:spPr bwMode="auto">
              <a:xfrm>
                <a:off x="4446923" y="4798785"/>
                <a:ext cx="5305462" cy="9144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800" dirty="0">
                    <a:gradFill>
                      <a:gsLst>
                        <a:gs pos="0">
                          <a:srgbClr val="FFFFFF"/>
                        </a:gs>
                        <a:gs pos="100000">
                          <a:srgbClr val="FFFFFF"/>
                        </a:gs>
                      </a:gsLst>
                      <a:lin ang="5400000" scaled="0"/>
                    </a:gradFill>
                    <a:ea typeface="Segoe UI" pitchFamily="34" charset="0"/>
                    <a:cs typeface="Segoe UI" pitchFamily="34" charset="0"/>
                  </a:rPr>
                  <a:t>Orchestration</a:t>
                </a:r>
              </a:p>
            </p:txBody>
          </p:sp>
          <p:sp>
            <p:nvSpPr>
              <p:cNvPr id="71" name="TextBox 70">
                <a:extLst>
                  <a:ext uri="{FF2B5EF4-FFF2-40B4-BE49-F238E27FC236}">
                    <a16:creationId xmlns:a16="http://schemas.microsoft.com/office/drawing/2014/main" id="{84CBE8DB-3BF2-DC99-38EB-F6E86033D5A9}"/>
                  </a:ext>
                </a:extLst>
              </p:cNvPr>
              <p:cNvSpPr txBox="1"/>
              <p:nvPr/>
            </p:nvSpPr>
            <p:spPr>
              <a:xfrm>
                <a:off x="10784541" y="3599329"/>
                <a:ext cx="1452282" cy="246221"/>
              </a:xfrm>
              <a:prstGeom prst="rect">
                <a:avLst/>
              </a:prstGeom>
              <a:noFill/>
            </p:spPr>
            <p:txBody>
              <a:bodyPr wrap="square" lIns="0" tIns="0" rIns="0" bIns="0" rtlCol="0">
                <a:spAutoFit/>
              </a:bodyPr>
              <a:lstStyle/>
              <a:p>
                <a:pPr algn="ctr"/>
                <a:r>
                  <a:rPr lang="en-IN" sz="800" dirty="0">
                    <a:solidFill>
                      <a:schemeClr val="bg1"/>
                    </a:solidFill>
                  </a:rPr>
                  <a:t>Data </a:t>
                </a:r>
              </a:p>
              <a:p>
                <a:pPr algn="ctr"/>
                <a:r>
                  <a:rPr lang="en-IN" sz="800" dirty="0">
                    <a:solidFill>
                      <a:schemeClr val="bg1"/>
                    </a:solidFill>
                  </a:rPr>
                  <a:t>Insights</a:t>
                </a:r>
              </a:p>
            </p:txBody>
          </p:sp>
          <p:sp>
            <p:nvSpPr>
              <p:cNvPr id="72" name="Arrow: Right 71">
                <a:extLst>
                  <a:ext uri="{FF2B5EF4-FFF2-40B4-BE49-F238E27FC236}">
                    <a16:creationId xmlns:a16="http://schemas.microsoft.com/office/drawing/2014/main" id="{3AFA00E4-2B97-5AEA-A6DD-A2EF33D07F24}"/>
                  </a:ext>
                </a:extLst>
              </p:cNvPr>
              <p:cNvSpPr/>
              <p:nvPr/>
            </p:nvSpPr>
            <p:spPr bwMode="auto">
              <a:xfrm>
                <a:off x="3505202" y="4114800"/>
                <a:ext cx="773565" cy="300770"/>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1" name="Arrow: Right 60">
              <a:extLst>
                <a:ext uri="{FF2B5EF4-FFF2-40B4-BE49-F238E27FC236}">
                  <a16:creationId xmlns:a16="http://schemas.microsoft.com/office/drawing/2014/main" id="{D0B66D69-695A-C4EF-04B8-21C56ED98FE3}"/>
                </a:ext>
              </a:extLst>
            </p:cNvPr>
            <p:cNvSpPr/>
            <p:nvPr/>
          </p:nvSpPr>
          <p:spPr bwMode="auto">
            <a:xfrm>
              <a:off x="9939255" y="3966428"/>
              <a:ext cx="719780" cy="449143"/>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Hexagon 73">
            <a:extLst>
              <a:ext uri="{FF2B5EF4-FFF2-40B4-BE49-F238E27FC236}">
                <a16:creationId xmlns:a16="http://schemas.microsoft.com/office/drawing/2014/main" id="{F9EDE719-3E89-557C-AAA4-67A2A7C675AF}"/>
              </a:ext>
            </a:extLst>
          </p:cNvPr>
          <p:cNvSpPr/>
          <p:nvPr/>
        </p:nvSpPr>
        <p:spPr bwMode="auto">
          <a:xfrm>
            <a:off x="1340017" y="4051267"/>
            <a:ext cx="4410635" cy="2319302"/>
          </a:xfrm>
          <a:prstGeom prst="hexagon">
            <a:avLst/>
          </a:prstGeom>
          <a:noFill/>
          <a:ln w="285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21BAFBBC-B5B5-A137-90BF-2C9421495F3D}"/>
              </a:ext>
            </a:extLst>
          </p:cNvPr>
          <p:cNvSpPr/>
          <p:nvPr/>
        </p:nvSpPr>
        <p:spPr bwMode="auto">
          <a:xfrm>
            <a:off x="5639848" y="1129553"/>
            <a:ext cx="6077023" cy="5212316"/>
          </a:xfrm>
          <a:prstGeom prst="hexagon">
            <a:avLst/>
          </a:prstGeom>
          <a:noFill/>
          <a:ln w="28575">
            <a:solidFill>
              <a:srgbClr val="6B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265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0917D43-A493-0518-7198-8E7269B7C0A4}"/>
              </a:ext>
            </a:extLst>
          </p:cNvPr>
          <p:cNvSpPr>
            <a:spLocks noGrp="1"/>
          </p:cNvSpPr>
          <p:nvPr>
            <p:ph type="title"/>
          </p:nvPr>
        </p:nvSpPr>
        <p:spPr>
          <a:xfrm>
            <a:off x="251211" y="289633"/>
            <a:ext cx="7816826" cy="332399"/>
          </a:xfrm>
        </p:spPr>
        <p:txBody>
          <a:bodyPr/>
          <a:lstStyle/>
          <a:p>
            <a:r>
              <a:rPr lang="en-IN" sz="2400" dirty="0"/>
              <a:t>Multiple Data Products in an Azure	</a:t>
            </a:r>
          </a:p>
        </p:txBody>
      </p:sp>
      <p:pic>
        <p:nvPicPr>
          <p:cNvPr id="6146" name="Picture 2" descr="Azure Resources - Visual Studio Marketplace">
            <a:extLst>
              <a:ext uri="{FF2B5EF4-FFF2-40B4-BE49-F238E27FC236}">
                <a16:creationId xmlns:a16="http://schemas.microsoft.com/office/drawing/2014/main" id="{E45830BB-FD59-EB64-419C-20D161BA2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347" y="1863765"/>
            <a:ext cx="1656171" cy="1656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Resources - Visual Studio Marketplace">
            <a:extLst>
              <a:ext uri="{FF2B5EF4-FFF2-40B4-BE49-F238E27FC236}">
                <a16:creationId xmlns:a16="http://schemas.microsoft.com/office/drawing/2014/main" id="{7E13025D-B97C-BA0A-F074-AE501BFA3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747" y="1863765"/>
            <a:ext cx="1656171" cy="1656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zure Resources - Visual Studio Marketplace">
            <a:extLst>
              <a:ext uri="{FF2B5EF4-FFF2-40B4-BE49-F238E27FC236}">
                <a16:creationId xmlns:a16="http://schemas.microsoft.com/office/drawing/2014/main" id="{C0EE7C67-2C85-3EE2-F125-E2CF36362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347" y="4281448"/>
            <a:ext cx="1656171" cy="1656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Resources - Visual Studio Marketplace">
            <a:extLst>
              <a:ext uri="{FF2B5EF4-FFF2-40B4-BE49-F238E27FC236}">
                <a16:creationId xmlns:a16="http://schemas.microsoft.com/office/drawing/2014/main" id="{839E5966-45CC-F3DC-3DDC-339388D4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747" y="4281447"/>
            <a:ext cx="1656171" cy="16561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0B7B8F-B739-682B-14BF-56753AE3B32B}"/>
              </a:ext>
            </a:extLst>
          </p:cNvPr>
          <p:cNvPicPr>
            <a:picLocks noChangeAspect="1"/>
          </p:cNvPicPr>
          <p:nvPr/>
        </p:nvPicPr>
        <p:blipFill>
          <a:blip r:embed="rId3"/>
          <a:stretch>
            <a:fillRect/>
          </a:stretch>
        </p:blipFill>
        <p:spPr>
          <a:xfrm>
            <a:off x="10068173" y="5783843"/>
            <a:ext cx="3495630" cy="1990718"/>
          </a:xfrm>
          <a:prstGeom prst="rect">
            <a:avLst/>
          </a:prstGeom>
        </p:spPr>
      </p:pic>
      <p:sp>
        <p:nvSpPr>
          <p:cNvPr id="7" name="Hexagon 6">
            <a:extLst>
              <a:ext uri="{FF2B5EF4-FFF2-40B4-BE49-F238E27FC236}">
                <a16:creationId xmlns:a16="http://schemas.microsoft.com/office/drawing/2014/main" id="{06A137BF-9A13-F6B3-B629-0E62D9C017D4}"/>
              </a:ext>
            </a:extLst>
          </p:cNvPr>
          <p:cNvSpPr/>
          <p:nvPr/>
        </p:nvSpPr>
        <p:spPr bwMode="auto">
          <a:xfrm>
            <a:off x="1308844" y="1604683"/>
            <a:ext cx="4410635" cy="2319302"/>
          </a:xfrm>
          <a:prstGeom prst="hexagon">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B23A801C-0AC1-315E-D019-06FBDA58727A}"/>
              </a:ext>
            </a:extLst>
          </p:cNvPr>
          <p:cNvSpPr/>
          <p:nvPr/>
        </p:nvSpPr>
        <p:spPr bwMode="auto">
          <a:xfrm>
            <a:off x="1340017" y="4051267"/>
            <a:ext cx="4410635" cy="2319302"/>
          </a:xfrm>
          <a:prstGeom prst="hexagon">
            <a:avLst/>
          </a:prstGeom>
          <a:noFill/>
          <a:ln w="285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10C2343C-66DD-806F-A0DD-5B6147416268}"/>
              </a:ext>
            </a:extLst>
          </p:cNvPr>
          <p:cNvSpPr/>
          <p:nvPr/>
        </p:nvSpPr>
        <p:spPr bwMode="auto">
          <a:xfrm>
            <a:off x="5639848" y="1129553"/>
            <a:ext cx="6077023" cy="5212316"/>
          </a:xfrm>
          <a:prstGeom prst="hexagon">
            <a:avLst/>
          </a:prstGeom>
          <a:noFill/>
          <a:ln w="28575">
            <a:solidFill>
              <a:srgbClr val="6B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48" name="Picture 4" descr="Virtual Network Pricing | Microsoft Azure">
            <a:extLst>
              <a:ext uri="{FF2B5EF4-FFF2-40B4-BE49-F238E27FC236}">
                <a16:creationId xmlns:a16="http://schemas.microsoft.com/office/drawing/2014/main" id="{7C85D69E-6D2A-043C-CABE-58292DB8F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8037" y="3390031"/>
            <a:ext cx="548701" cy="2885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irtual Network Pricing | Microsoft Azure">
            <a:extLst>
              <a:ext uri="{FF2B5EF4-FFF2-40B4-BE49-F238E27FC236}">
                <a16:creationId xmlns:a16="http://schemas.microsoft.com/office/drawing/2014/main" id="{44280A14-C0B3-C9B7-6A33-2B3D26B33C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8036" y="4186062"/>
            <a:ext cx="548701" cy="28851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DF961D48-A24E-2FC0-2D33-2843E1DD6B52}"/>
              </a:ext>
            </a:extLst>
          </p:cNvPr>
          <p:cNvCxnSpPr>
            <a:stCxn id="6148" idx="2"/>
            <a:endCxn id="12" idx="0"/>
          </p:cNvCxnSpPr>
          <p:nvPr/>
        </p:nvCxnSpPr>
        <p:spPr>
          <a:xfrm flipH="1">
            <a:off x="8342387" y="3678541"/>
            <a:ext cx="1" cy="507521"/>
          </a:xfrm>
          <a:prstGeom prst="line">
            <a:avLst/>
          </a:prstGeom>
          <a:ln w="28575">
            <a:prstDash val="dash"/>
            <a:headEnd type="none" w="lg" len="med"/>
            <a:tailEnd type="none" w="lg"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19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0917D43-A493-0518-7198-8E7269B7C0A4}"/>
              </a:ext>
            </a:extLst>
          </p:cNvPr>
          <p:cNvSpPr>
            <a:spLocks noGrp="1"/>
          </p:cNvSpPr>
          <p:nvPr>
            <p:ph type="title"/>
          </p:nvPr>
        </p:nvSpPr>
        <p:spPr>
          <a:xfrm>
            <a:off x="251211" y="289633"/>
            <a:ext cx="7816826" cy="332399"/>
          </a:xfrm>
        </p:spPr>
        <p:txBody>
          <a:bodyPr/>
          <a:lstStyle/>
          <a:p>
            <a:r>
              <a:rPr lang="en-IN" sz="2400" dirty="0"/>
              <a:t>Multiple Data Products in an Azure	</a:t>
            </a:r>
          </a:p>
        </p:txBody>
      </p:sp>
      <p:grpSp>
        <p:nvGrpSpPr>
          <p:cNvPr id="27" name="Group 26">
            <a:extLst>
              <a:ext uri="{FF2B5EF4-FFF2-40B4-BE49-F238E27FC236}">
                <a16:creationId xmlns:a16="http://schemas.microsoft.com/office/drawing/2014/main" id="{43E0BDCF-9021-C568-2E69-2EA3C72BF433}"/>
              </a:ext>
            </a:extLst>
          </p:cNvPr>
          <p:cNvGrpSpPr/>
          <p:nvPr/>
        </p:nvGrpSpPr>
        <p:grpSpPr>
          <a:xfrm>
            <a:off x="320949" y="380032"/>
            <a:ext cx="12569075" cy="7185903"/>
            <a:chOff x="320949" y="380032"/>
            <a:chExt cx="12569075" cy="7185903"/>
          </a:xfrm>
        </p:grpSpPr>
        <p:pic>
          <p:nvPicPr>
            <p:cNvPr id="6" name="Picture 5">
              <a:extLst>
                <a:ext uri="{FF2B5EF4-FFF2-40B4-BE49-F238E27FC236}">
                  <a16:creationId xmlns:a16="http://schemas.microsoft.com/office/drawing/2014/main" id="{700B7B8F-B739-682B-14BF-56753AE3B32B}"/>
                </a:ext>
              </a:extLst>
            </p:cNvPr>
            <p:cNvPicPr>
              <a:picLocks noChangeAspect="1"/>
            </p:cNvPicPr>
            <p:nvPr/>
          </p:nvPicPr>
          <p:blipFill>
            <a:blip r:embed="rId2"/>
            <a:stretch>
              <a:fillRect/>
            </a:stretch>
          </p:blipFill>
          <p:spPr>
            <a:xfrm>
              <a:off x="9394394" y="5575217"/>
              <a:ext cx="3495630" cy="1990718"/>
            </a:xfrm>
            <a:prstGeom prst="rect">
              <a:avLst/>
            </a:prstGeom>
          </p:spPr>
        </p:pic>
        <p:pic>
          <p:nvPicPr>
            <p:cNvPr id="9218" name="Picture 2" descr="Car Wheel Icon - Vector Royalty Free SVG, Cliparts, Vectors, And Stock  Illustration. Image 60724041.">
              <a:extLst>
                <a:ext uri="{FF2B5EF4-FFF2-40B4-BE49-F238E27FC236}">
                  <a16:creationId xmlns:a16="http://schemas.microsoft.com/office/drawing/2014/main" id="{8E25713F-DF63-5C67-14B6-B386FDCC9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627" y="162028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ar Wheel Icon - Vector Royalty Free SVG, Cliparts, Vectors, And Stock  Illustration. Image 60724041.">
              <a:extLst>
                <a:ext uri="{FF2B5EF4-FFF2-40B4-BE49-F238E27FC236}">
                  <a16:creationId xmlns:a16="http://schemas.microsoft.com/office/drawing/2014/main" id="{83481C02-94B4-31AE-C697-1417C66B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269" y="15282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ar Wheel Icon - Vector Royalty Free SVG, Cliparts, Vectors, And Stock  Illustration. Image 60724041.">
              <a:extLst>
                <a:ext uri="{FF2B5EF4-FFF2-40B4-BE49-F238E27FC236}">
                  <a16:creationId xmlns:a16="http://schemas.microsoft.com/office/drawing/2014/main" id="{96904168-59F7-DE22-DD87-ADB904C9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626" y="414697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ar Wheel Icon - Vector Royalty Free SVG, Cliparts, Vectors, And Stock  Illustration. Image 60724041.">
              <a:extLst>
                <a:ext uri="{FF2B5EF4-FFF2-40B4-BE49-F238E27FC236}">
                  <a16:creationId xmlns:a16="http://schemas.microsoft.com/office/drawing/2014/main" id="{5847641F-79A3-6A91-45BA-2E9225698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1148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ECB5DF-227B-4E3E-672F-1FD541526A3B}"/>
                </a:ext>
              </a:extLst>
            </p:cNvPr>
            <p:cNvPicPr>
              <a:picLocks noChangeAspect="1"/>
            </p:cNvPicPr>
            <p:nvPr/>
          </p:nvPicPr>
          <p:blipFill>
            <a:blip r:embed="rId2"/>
            <a:stretch>
              <a:fillRect/>
            </a:stretch>
          </p:blipFill>
          <p:spPr>
            <a:xfrm>
              <a:off x="9134418" y="380032"/>
              <a:ext cx="3495630" cy="1990718"/>
            </a:xfrm>
            <a:prstGeom prst="rect">
              <a:avLst/>
            </a:prstGeom>
          </p:spPr>
        </p:pic>
        <p:pic>
          <p:nvPicPr>
            <p:cNvPr id="8" name="Picture 7">
              <a:extLst>
                <a:ext uri="{FF2B5EF4-FFF2-40B4-BE49-F238E27FC236}">
                  <a16:creationId xmlns:a16="http://schemas.microsoft.com/office/drawing/2014/main" id="{ED55F2A5-8CE3-6CC9-E9A8-D09FBB759442}"/>
                </a:ext>
              </a:extLst>
            </p:cNvPr>
            <p:cNvPicPr>
              <a:picLocks noChangeAspect="1"/>
            </p:cNvPicPr>
            <p:nvPr/>
          </p:nvPicPr>
          <p:blipFill>
            <a:blip r:embed="rId2"/>
            <a:stretch>
              <a:fillRect/>
            </a:stretch>
          </p:blipFill>
          <p:spPr>
            <a:xfrm>
              <a:off x="320949" y="1005596"/>
              <a:ext cx="2143125" cy="1220483"/>
            </a:xfrm>
            <a:prstGeom prst="rect">
              <a:avLst/>
            </a:prstGeom>
          </p:spPr>
        </p:pic>
        <p:pic>
          <p:nvPicPr>
            <p:cNvPr id="9" name="Picture 8">
              <a:extLst>
                <a:ext uri="{FF2B5EF4-FFF2-40B4-BE49-F238E27FC236}">
                  <a16:creationId xmlns:a16="http://schemas.microsoft.com/office/drawing/2014/main" id="{846E68E5-7CEE-8871-BA40-703243BC7104}"/>
                </a:ext>
              </a:extLst>
            </p:cNvPr>
            <p:cNvPicPr>
              <a:picLocks noChangeAspect="1"/>
            </p:cNvPicPr>
            <p:nvPr/>
          </p:nvPicPr>
          <p:blipFill>
            <a:blip r:embed="rId2"/>
            <a:stretch>
              <a:fillRect/>
            </a:stretch>
          </p:blipFill>
          <p:spPr>
            <a:xfrm>
              <a:off x="473349" y="6009236"/>
              <a:ext cx="2143125" cy="1220483"/>
            </a:xfrm>
            <a:prstGeom prst="rect">
              <a:avLst/>
            </a:prstGeom>
          </p:spPr>
        </p:pic>
        <p:pic>
          <p:nvPicPr>
            <p:cNvPr id="9226" name="Picture 10" descr="Car top view icon vehicle Royalty Free Vector Image">
              <a:extLst>
                <a:ext uri="{FF2B5EF4-FFF2-40B4-BE49-F238E27FC236}">
                  <a16:creationId xmlns:a16="http://schemas.microsoft.com/office/drawing/2014/main" id="{F0875BC8-45E6-9E3A-DAFE-F204D6EDC4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04" t="22093" r="5989" b="28552"/>
            <a:stretch/>
          </p:blipFill>
          <p:spPr bwMode="auto">
            <a:xfrm>
              <a:off x="3894159" y="3085617"/>
              <a:ext cx="3824561" cy="17391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or: Elbow 10">
              <a:extLst>
                <a:ext uri="{FF2B5EF4-FFF2-40B4-BE49-F238E27FC236}">
                  <a16:creationId xmlns:a16="http://schemas.microsoft.com/office/drawing/2014/main" id="{01D5C277-26CD-CBC0-60BA-724C475A2BD8}"/>
                </a:ext>
              </a:extLst>
            </p:cNvPr>
            <p:cNvCxnSpPr>
              <a:cxnSpLocks/>
            </p:cNvCxnSpPr>
            <p:nvPr/>
          </p:nvCxnSpPr>
          <p:spPr>
            <a:xfrm>
              <a:off x="4015615" y="2542929"/>
              <a:ext cx="879114" cy="542688"/>
            </a:xfrm>
            <a:prstGeom prst="bentConnector3">
              <a:avLst>
                <a:gd name="adj1" fmla="val 99967"/>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A53FC0E-39DB-A1AA-801A-57C5D46836F4}"/>
                </a:ext>
              </a:extLst>
            </p:cNvPr>
            <p:cNvCxnSpPr>
              <a:cxnSpLocks/>
            </p:cNvCxnSpPr>
            <p:nvPr/>
          </p:nvCxnSpPr>
          <p:spPr>
            <a:xfrm flipV="1">
              <a:off x="4015615" y="4761667"/>
              <a:ext cx="879114" cy="456871"/>
            </a:xfrm>
            <a:prstGeom prst="bentConnector3">
              <a:avLst>
                <a:gd name="adj1" fmla="val 98948"/>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7A4A017-8457-F537-D206-89C56E91BA96}"/>
                </a:ext>
              </a:extLst>
            </p:cNvPr>
            <p:cNvCxnSpPr>
              <a:cxnSpLocks/>
            </p:cNvCxnSpPr>
            <p:nvPr/>
          </p:nvCxnSpPr>
          <p:spPr>
            <a:xfrm rot="10800000" flipV="1">
              <a:off x="6682293" y="2542929"/>
              <a:ext cx="848061" cy="607844"/>
            </a:xfrm>
            <a:prstGeom prst="bentConnector3">
              <a:avLst>
                <a:gd name="adj1" fmla="val 100740"/>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19FCE43-F42F-141E-1846-39854A54FFA7}"/>
                </a:ext>
              </a:extLst>
            </p:cNvPr>
            <p:cNvCxnSpPr>
              <a:cxnSpLocks/>
            </p:cNvCxnSpPr>
            <p:nvPr/>
          </p:nvCxnSpPr>
          <p:spPr>
            <a:xfrm rot="10800000">
              <a:off x="6746222" y="4761667"/>
              <a:ext cx="929078" cy="493046"/>
            </a:xfrm>
            <a:prstGeom prst="bentConnector3">
              <a:avLst>
                <a:gd name="adj1" fmla="val 100175"/>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35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E20E39-1CF1-F246-5D96-891D12BF953D}"/>
              </a:ext>
            </a:extLst>
          </p:cNvPr>
          <p:cNvSpPr>
            <a:spLocks noGrp="1"/>
          </p:cNvSpPr>
          <p:nvPr>
            <p:ph type="title"/>
          </p:nvPr>
        </p:nvSpPr>
        <p:spPr>
          <a:xfrm>
            <a:off x="251211" y="289633"/>
            <a:ext cx="7816826" cy="332399"/>
          </a:xfrm>
        </p:spPr>
        <p:txBody>
          <a:bodyPr/>
          <a:lstStyle/>
          <a:p>
            <a:r>
              <a:rPr lang="en-IN" sz="2400" dirty="0"/>
              <a:t>Data Mesh - Topologies	</a:t>
            </a:r>
          </a:p>
        </p:txBody>
      </p:sp>
      <p:sp>
        <p:nvSpPr>
          <p:cNvPr id="5" name="TextBox 4">
            <a:extLst>
              <a:ext uri="{FF2B5EF4-FFF2-40B4-BE49-F238E27FC236}">
                <a16:creationId xmlns:a16="http://schemas.microsoft.com/office/drawing/2014/main" id="{F65555CE-2060-C358-E246-58953E9A56BC}"/>
              </a:ext>
            </a:extLst>
          </p:cNvPr>
          <p:cNvSpPr txBox="1"/>
          <p:nvPr/>
        </p:nvSpPr>
        <p:spPr>
          <a:xfrm>
            <a:off x="315681" y="875057"/>
            <a:ext cx="11629410" cy="830997"/>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Data Mesh must be shaped by Companies unique ownership, organisational security, pace of change, technology and cost of management requirements. Not easy to balance all these requirements, so companies pick a common architecture to match most of these requirements.</a:t>
            </a:r>
          </a:p>
        </p:txBody>
      </p:sp>
      <p:pic>
        <p:nvPicPr>
          <p:cNvPr id="6" name="Paravaigal Palavidham">
            <a:hlinkClick r:id="" action="ppaction://media"/>
            <a:extLst>
              <a:ext uri="{FF2B5EF4-FFF2-40B4-BE49-F238E27FC236}">
                <a16:creationId xmlns:a16="http://schemas.microsoft.com/office/drawing/2014/main" id="{2456E288-A7D5-470E-C536-C406D99BB2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0381" y="1824608"/>
            <a:ext cx="10154772" cy="5720998"/>
          </a:xfrm>
          <a:prstGeom prst="rect">
            <a:avLst/>
          </a:prstGeom>
        </p:spPr>
      </p:pic>
    </p:spTree>
    <p:extLst>
      <p:ext uri="{BB962C8B-B14F-4D97-AF65-F5344CB8AC3E}">
        <p14:creationId xmlns:p14="http://schemas.microsoft.com/office/powerpoint/2010/main" val="14989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C7F9D31-7F11-8B92-3509-53E149FEE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16" y="1818996"/>
            <a:ext cx="10001250" cy="56673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CEB35EDD-C12C-AF41-6E31-6789CBC91838}"/>
              </a:ext>
            </a:extLst>
          </p:cNvPr>
          <p:cNvSpPr>
            <a:spLocks noGrp="1"/>
          </p:cNvSpPr>
          <p:nvPr>
            <p:ph type="title"/>
          </p:nvPr>
        </p:nvSpPr>
        <p:spPr>
          <a:xfrm>
            <a:off x="251211" y="289633"/>
            <a:ext cx="7816826" cy="332399"/>
          </a:xfrm>
        </p:spPr>
        <p:txBody>
          <a:bodyPr/>
          <a:lstStyle/>
          <a:p>
            <a:r>
              <a:rPr lang="en-IN" sz="2400" dirty="0"/>
              <a:t>Data Mesh - Topologies	</a:t>
            </a:r>
          </a:p>
        </p:txBody>
      </p:sp>
      <p:sp>
        <p:nvSpPr>
          <p:cNvPr id="5" name="TextBox 4">
            <a:extLst>
              <a:ext uri="{FF2B5EF4-FFF2-40B4-BE49-F238E27FC236}">
                <a16:creationId xmlns:a16="http://schemas.microsoft.com/office/drawing/2014/main" id="{A6D92640-9202-53D4-29DD-840E1FBB0114}"/>
              </a:ext>
            </a:extLst>
          </p:cNvPr>
          <p:cNvSpPr txBox="1"/>
          <p:nvPr/>
        </p:nvSpPr>
        <p:spPr>
          <a:xfrm>
            <a:off x="315681" y="875057"/>
            <a:ext cx="11629410" cy="830997"/>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Data Mesh must be shaped by Companies unique ownership, organisational security, pace of change, technology and cost of management requirements. Not easy to balance all these requirements, so companies pick a common architecture to match most of these requirements.</a:t>
            </a:r>
          </a:p>
        </p:txBody>
      </p:sp>
      <p:sp>
        <p:nvSpPr>
          <p:cNvPr id="6" name="TextBox 5">
            <a:extLst>
              <a:ext uri="{FF2B5EF4-FFF2-40B4-BE49-F238E27FC236}">
                <a16:creationId xmlns:a16="http://schemas.microsoft.com/office/drawing/2014/main" id="{88D7C0D3-D333-E733-4FC9-44B48EECD7EB}"/>
              </a:ext>
            </a:extLst>
          </p:cNvPr>
          <p:cNvSpPr txBox="1"/>
          <p:nvPr/>
        </p:nvSpPr>
        <p:spPr>
          <a:xfrm>
            <a:off x="3532094" y="7322314"/>
            <a:ext cx="5657445" cy="276999"/>
          </a:xfrm>
          <a:prstGeom prst="rect">
            <a:avLst/>
          </a:prstGeom>
          <a:noFill/>
        </p:spPr>
        <p:txBody>
          <a:bodyPr wrap="square">
            <a:spAutoFit/>
          </a:bodyPr>
          <a:lstStyle/>
          <a:p>
            <a:pPr algn="ctr"/>
            <a:r>
              <a:rPr lang="fr-FR" sz="1200" b="0" i="0" dirty="0">
                <a:solidFill>
                  <a:srgbClr val="333333"/>
                </a:solidFill>
                <a:effectLst/>
                <a:latin typeface="+mj-lt"/>
              </a:rPr>
              <a:t>Source reference: https://mrpaulandrew.com/</a:t>
            </a:r>
            <a:endParaRPr lang="en-IN" sz="1200" dirty="0">
              <a:latin typeface="+mj-lt"/>
            </a:endParaRPr>
          </a:p>
        </p:txBody>
      </p:sp>
    </p:spTree>
    <p:extLst>
      <p:ext uri="{BB962C8B-B14F-4D97-AF65-F5344CB8AC3E}">
        <p14:creationId xmlns:p14="http://schemas.microsoft.com/office/powerpoint/2010/main" val="416189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C951E93E-8ABA-508B-30F7-B50C3A400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57" y="1637740"/>
            <a:ext cx="10001250" cy="55816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E9F5637B-3F81-A401-5265-053FBE306E7E}"/>
              </a:ext>
            </a:extLst>
          </p:cNvPr>
          <p:cNvSpPr>
            <a:spLocks noGrp="1"/>
          </p:cNvSpPr>
          <p:nvPr>
            <p:ph type="title"/>
          </p:nvPr>
        </p:nvSpPr>
        <p:spPr>
          <a:xfrm>
            <a:off x="251211" y="289633"/>
            <a:ext cx="7816826" cy="332399"/>
          </a:xfrm>
        </p:spPr>
        <p:txBody>
          <a:bodyPr/>
          <a:lstStyle/>
          <a:p>
            <a:r>
              <a:rPr lang="en-IN" sz="2400" dirty="0"/>
              <a:t>Fine Grained and Fully Governed Mesh	</a:t>
            </a:r>
          </a:p>
        </p:txBody>
      </p:sp>
    </p:spTree>
    <p:extLst>
      <p:ext uri="{BB962C8B-B14F-4D97-AF65-F5344CB8AC3E}">
        <p14:creationId xmlns:p14="http://schemas.microsoft.com/office/powerpoint/2010/main" val="309400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iagram showing how data mesh intelligently distributes data products between data domains.">
            <a:extLst>
              <a:ext uri="{FF2B5EF4-FFF2-40B4-BE49-F238E27FC236}">
                <a16:creationId xmlns:a16="http://schemas.microsoft.com/office/drawing/2014/main" id="{52B50AE4-EA8B-DC9A-F6E6-673DCB645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0" y="2160634"/>
            <a:ext cx="7453912" cy="470703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iagram showing data mesh architecture.">
            <a:extLst>
              <a:ext uri="{FF2B5EF4-FFF2-40B4-BE49-F238E27FC236}">
                <a16:creationId xmlns:a16="http://schemas.microsoft.com/office/drawing/2014/main" id="{328C9C90-5BF1-E030-6001-B31C3AF1C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0782" y="2160634"/>
            <a:ext cx="6655564" cy="49028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5E30919-6B78-F62C-5770-29F9DD805895}"/>
              </a:ext>
            </a:extLst>
          </p:cNvPr>
          <p:cNvCxnSpPr/>
          <p:nvPr/>
        </p:nvCxnSpPr>
        <p:spPr>
          <a:xfrm>
            <a:off x="7763439" y="1801906"/>
            <a:ext cx="0" cy="5656729"/>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6" name="Title 2">
            <a:extLst>
              <a:ext uri="{FF2B5EF4-FFF2-40B4-BE49-F238E27FC236}">
                <a16:creationId xmlns:a16="http://schemas.microsoft.com/office/drawing/2014/main" id="{7F6BB708-CE6E-5750-D501-4D8B4080E5EC}"/>
              </a:ext>
            </a:extLst>
          </p:cNvPr>
          <p:cNvSpPr>
            <a:spLocks noGrp="1"/>
          </p:cNvSpPr>
          <p:nvPr>
            <p:ph type="title"/>
          </p:nvPr>
        </p:nvSpPr>
        <p:spPr>
          <a:xfrm>
            <a:off x="251211" y="-42764"/>
            <a:ext cx="9233448" cy="813730"/>
          </a:xfrm>
        </p:spPr>
        <p:txBody>
          <a:bodyPr/>
          <a:lstStyle/>
          <a:p>
            <a:r>
              <a:rPr lang="en-IN" sz="2400" dirty="0"/>
              <a:t>Cloud Scale analytics with Data Management and Data Landing Zone	</a:t>
            </a:r>
          </a:p>
        </p:txBody>
      </p:sp>
    </p:spTree>
    <p:extLst>
      <p:ext uri="{BB962C8B-B14F-4D97-AF65-F5344CB8AC3E}">
        <p14:creationId xmlns:p14="http://schemas.microsoft.com/office/powerpoint/2010/main" val="349021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IN" sz="4400" b="1" dirty="0">
                <a:latin typeface="Segoe UI" pitchFamily="34" charset="0"/>
              </a:rPr>
              <a:t>Shanawaz Sheriff</a:t>
            </a:r>
            <a:endParaRPr lang="en-US" dirty="0"/>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500469"/>
            <a:ext cx="5486400" cy="892552"/>
          </a:xfrm>
          <a:prstGeom prst="rect">
            <a:avLst/>
          </a:prstGeom>
        </p:spPr>
        <p:txBody>
          <a:bodyPr/>
          <a:lstStyle/>
          <a:p>
            <a:r>
              <a:rPr lang="en-US" sz="2400" dirty="0">
                <a:latin typeface="Segoe UI" pitchFamily="34" charset="0"/>
                <a:cs typeface="Segoe UI" pitchFamily="34" charset="0"/>
              </a:rPr>
              <a:t>Practice Head – Data &amp; AI , Acuvate</a:t>
            </a:r>
            <a:endParaRPr lang="en-IN" sz="2400" dirty="0">
              <a:latin typeface="Segoe UI" pitchFamily="34" charset="0"/>
              <a:cs typeface="Segoe UI" pitchFamily="34" charset="0"/>
            </a:endParaRPr>
          </a:p>
          <a:p>
            <a:endParaRPr lang="en-US" dirty="0"/>
          </a:p>
        </p:txBody>
      </p:sp>
      <p:pic>
        <p:nvPicPr>
          <p:cNvPr id="6" name="Picture 5" descr="A person sitting on a stool&#10;&#10;Description automatically generated">
            <a:extLst>
              <a:ext uri="{FF2B5EF4-FFF2-40B4-BE49-F238E27FC236}">
                <a16:creationId xmlns:a16="http://schemas.microsoft.com/office/drawing/2014/main" id="{9B4409CE-EAA9-1846-CAF6-EF53F561C873}"/>
              </a:ext>
            </a:extLst>
          </p:cNvPr>
          <p:cNvPicPr>
            <a:picLocks noChangeAspect="1"/>
          </p:cNvPicPr>
          <p:nvPr/>
        </p:nvPicPr>
        <p:blipFill rotWithShape="1">
          <a:blip r:embed="rId2">
            <a:extLst>
              <a:ext uri="{28A0092B-C50C-407E-A947-70E740481C1C}">
                <a14:useLocalDpi xmlns:a14="http://schemas.microsoft.com/office/drawing/2010/main" val="0"/>
              </a:ext>
            </a:extLst>
          </a:blip>
          <a:srcRect l="21143" t="3390" r="13238" b="54143"/>
          <a:stretch/>
        </p:blipFill>
        <p:spPr>
          <a:xfrm>
            <a:off x="2169074" y="2367366"/>
            <a:ext cx="3596295" cy="3494868"/>
          </a:xfrm>
          <a:prstGeom prst="ellipse">
            <a:avLst/>
          </a:prstGeom>
          <a:ln w="3175" cap="rnd">
            <a:solidFill>
              <a:srgbClr val="9BF00B"/>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32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iagram of the Adatum Corporation sales data landing zone.">
            <a:extLst>
              <a:ext uri="{FF2B5EF4-FFF2-40B4-BE49-F238E27FC236}">
                <a16:creationId xmlns:a16="http://schemas.microsoft.com/office/drawing/2014/main" id="{D985A5BD-0316-5713-1391-897BD476E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70" y="4114800"/>
            <a:ext cx="13726013" cy="32256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 of the Adatum Corporation data management landing zone.">
            <a:extLst>
              <a:ext uri="{FF2B5EF4-FFF2-40B4-BE49-F238E27FC236}">
                <a16:creationId xmlns:a16="http://schemas.microsoft.com/office/drawing/2014/main" id="{CA997E86-3FAE-DE16-C537-24F9F38A88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499" y="801128"/>
            <a:ext cx="10492666" cy="30170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84F534BD-CE4D-E092-D3CA-DECF883FC70E}"/>
              </a:ext>
            </a:extLst>
          </p:cNvPr>
          <p:cNvSpPr>
            <a:spLocks noGrp="1"/>
          </p:cNvSpPr>
          <p:nvPr>
            <p:ph type="title"/>
          </p:nvPr>
        </p:nvSpPr>
        <p:spPr>
          <a:xfrm>
            <a:off x="251211" y="-42764"/>
            <a:ext cx="9233448" cy="813730"/>
          </a:xfrm>
        </p:spPr>
        <p:txBody>
          <a:bodyPr/>
          <a:lstStyle/>
          <a:p>
            <a:r>
              <a:rPr lang="en-IN" sz="2400" dirty="0"/>
              <a:t>Cloud Scale analytics with Data Management and Data Landing Zone	</a:t>
            </a:r>
          </a:p>
        </p:txBody>
      </p:sp>
    </p:spTree>
    <p:extLst>
      <p:ext uri="{BB962C8B-B14F-4D97-AF65-F5344CB8AC3E}">
        <p14:creationId xmlns:p14="http://schemas.microsoft.com/office/powerpoint/2010/main" val="4272427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C8767E1-3860-3223-F011-0579C8459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328" y="816833"/>
            <a:ext cx="5100201" cy="659593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CCC499E-B1DC-0DA7-D5B3-884000751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553" y="727183"/>
            <a:ext cx="5409483" cy="66106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688D01-CC6E-638A-8374-170802F4736D}"/>
              </a:ext>
            </a:extLst>
          </p:cNvPr>
          <p:cNvSpPr txBox="1"/>
          <p:nvPr/>
        </p:nvSpPr>
        <p:spPr>
          <a:xfrm>
            <a:off x="815072" y="7274266"/>
            <a:ext cx="5657445" cy="276999"/>
          </a:xfrm>
          <a:prstGeom prst="rect">
            <a:avLst/>
          </a:prstGeom>
          <a:noFill/>
        </p:spPr>
        <p:txBody>
          <a:bodyPr wrap="square">
            <a:spAutoFit/>
          </a:bodyPr>
          <a:lstStyle/>
          <a:p>
            <a:pPr algn="ctr"/>
            <a:r>
              <a:rPr lang="fr-FR" sz="1200" b="0" i="0" dirty="0">
                <a:solidFill>
                  <a:srgbClr val="333333"/>
                </a:solidFill>
                <a:effectLst/>
                <a:latin typeface="+mj-lt"/>
              </a:rPr>
              <a:t>Source reference: </a:t>
            </a:r>
            <a:r>
              <a:rPr lang="fr-FR" sz="1200" b="0" i="0" u="none" strike="noStrike" dirty="0">
                <a:solidFill>
                  <a:srgbClr val="999999"/>
                </a:solidFill>
                <a:effectLst/>
                <a:latin typeface="+mj-lt"/>
                <a:hlinkClick r:id="rId4"/>
              </a:rPr>
              <a:t>https://martinfowler.com/articles/data-mesh-principles.html</a:t>
            </a:r>
            <a:endParaRPr lang="en-IN" sz="1200" dirty="0">
              <a:latin typeface="+mj-lt"/>
            </a:endParaRPr>
          </a:p>
        </p:txBody>
      </p:sp>
      <p:cxnSp>
        <p:nvCxnSpPr>
          <p:cNvPr id="7" name="Straight Connector 6">
            <a:extLst>
              <a:ext uri="{FF2B5EF4-FFF2-40B4-BE49-F238E27FC236}">
                <a16:creationId xmlns:a16="http://schemas.microsoft.com/office/drawing/2014/main" id="{2FF80139-25AF-1C3D-015A-6A22849CD72F}"/>
              </a:ext>
            </a:extLst>
          </p:cNvPr>
          <p:cNvCxnSpPr/>
          <p:nvPr/>
        </p:nvCxnSpPr>
        <p:spPr>
          <a:xfrm>
            <a:off x="6723529" y="816833"/>
            <a:ext cx="0" cy="65959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3A10B5-723F-A8CA-2D5E-05446D614698}"/>
              </a:ext>
            </a:extLst>
          </p:cNvPr>
          <p:cNvSpPr txBox="1"/>
          <p:nvPr/>
        </p:nvSpPr>
        <p:spPr>
          <a:xfrm>
            <a:off x="7225553" y="7274266"/>
            <a:ext cx="5657445" cy="276999"/>
          </a:xfrm>
          <a:prstGeom prst="rect">
            <a:avLst/>
          </a:prstGeom>
          <a:noFill/>
        </p:spPr>
        <p:txBody>
          <a:bodyPr wrap="square">
            <a:spAutoFit/>
          </a:bodyPr>
          <a:lstStyle/>
          <a:p>
            <a:pPr algn="ctr"/>
            <a:r>
              <a:rPr lang="fr-FR" sz="1200" b="0" i="0" dirty="0">
                <a:solidFill>
                  <a:srgbClr val="333333"/>
                </a:solidFill>
                <a:effectLst/>
                <a:latin typeface="+mj-lt"/>
              </a:rPr>
              <a:t>Source reference: https://mrpaulandrew.com/</a:t>
            </a:r>
            <a:endParaRPr lang="en-IN" sz="1200" dirty="0">
              <a:latin typeface="+mj-lt"/>
            </a:endParaRPr>
          </a:p>
        </p:txBody>
      </p:sp>
      <p:sp>
        <p:nvSpPr>
          <p:cNvPr id="9" name="Title 2">
            <a:extLst>
              <a:ext uri="{FF2B5EF4-FFF2-40B4-BE49-F238E27FC236}">
                <a16:creationId xmlns:a16="http://schemas.microsoft.com/office/drawing/2014/main" id="{DEC98FF5-4383-6EA8-2909-005BDCE597AC}"/>
              </a:ext>
            </a:extLst>
          </p:cNvPr>
          <p:cNvSpPr>
            <a:spLocks noGrp="1"/>
          </p:cNvSpPr>
          <p:nvPr>
            <p:ph type="title"/>
          </p:nvPr>
        </p:nvSpPr>
        <p:spPr>
          <a:xfrm>
            <a:off x="251211" y="289633"/>
            <a:ext cx="7816826" cy="332399"/>
          </a:xfrm>
        </p:spPr>
        <p:txBody>
          <a:bodyPr/>
          <a:lstStyle/>
          <a:p>
            <a:r>
              <a:rPr lang="en-IN" sz="2400" dirty="0"/>
              <a:t>Data Mesh planes on Azure	</a:t>
            </a:r>
          </a:p>
        </p:txBody>
      </p:sp>
    </p:spTree>
    <p:extLst>
      <p:ext uri="{BB962C8B-B14F-4D97-AF65-F5344CB8AC3E}">
        <p14:creationId xmlns:p14="http://schemas.microsoft.com/office/powerpoint/2010/main" val="883529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0C1A06-B745-0C98-33A3-E7DEAB2D35B1}"/>
              </a:ext>
            </a:extLst>
          </p:cNvPr>
          <p:cNvGrpSpPr/>
          <p:nvPr/>
        </p:nvGrpSpPr>
        <p:grpSpPr>
          <a:xfrm>
            <a:off x="1336777" y="1237123"/>
            <a:ext cx="8443717" cy="5957911"/>
            <a:chOff x="1336777" y="1237123"/>
            <a:chExt cx="8443717" cy="5957911"/>
          </a:xfrm>
        </p:grpSpPr>
        <p:pic>
          <p:nvPicPr>
            <p:cNvPr id="5" name="Picture 4">
              <a:extLst>
                <a:ext uri="{FF2B5EF4-FFF2-40B4-BE49-F238E27FC236}">
                  <a16:creationId xmlns:a16="http://schemas.microsoft.com/office/drawing/2014/main" id="{A394919C-9BF7-DE2A-7A05-CD5C344B739E}"/>
                </a:ext>
              </a:extLst>
            </p:cNvPr>
            <p:cNvPicPr>
              <a:picLocks noChangeAspect="1"/>
            </p:cNvPicPr>
            <p:nvPr/>
          </p:nvPicPr>
          <p:blipFill>
            <a:blip r:embed="rId2"/>
            <a:stretch>
              <a:fillRect/>
            </a:stretch>
          </p:blipFill>
          <p:spPr>
            <a:xfrm>
              <a:off x="1336777" y="1237123"/>
              <a:ext cx="8345105" cy="5957911"/>
            </a:xfrm>
            <a:prstGeom prst="rect">
              <a:avLst/>
            </a:prstGeom>
          </p:spPr>
        </p:pic>
        <p:sp>
          <p:nvSpPr>
            <p:cNvPr id="6" name="Rectangle 5">
              <a:extLst>
                <a:ext uri="{FF2B5EF4-FFF2-40B4-BE49-F238E27FC236}">
                  <a16:creationId xmlns:a16="http://schemas.microsoft.com/office/drawing/2014/main" id="{17964F86-27B8-A276-C0CA-6F29C4ECDF30}"/>
                </a:ext>
              </a:extLst>
            </p:cNvPr>
            <p:cNvSpPr/>
            <p:nvPr/>
          </p:nvSpPr>
          <p:spPr bwMode="auto">
            <a:xfrm>
              <a:off x="8256494" y="1416424"/>
              <a:ext cx="1524000" cy="607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340" name="Picture 4" descr="Blue Ferrari F60 America Car PNG Image | Auto, Ferrari, Auto da sogno">
            <a:extLst>
              <a:ext uri="{FF2B5EF4-FFF2-40B4-BE49-F238E27FC236}">
                <a16:creationId xmlns:a16="http://schemas.microsoft.com/office/drawing/2014/main" id="{37443658-28AF-6305-0580-388AAA36C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869" y="2024343"/>
            <a:ext cx="1443037" cy="7905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551667EF-39B1-DB25-8CB6-D1F96639EAFB}"/>
              </a:ext>
            </a:extLst>
          </p:cNvPr>
          <p:cNvSpPr>
            <a:spLocks noGrp="1"/>
          </p:cNvSpPr>
          <p:nvPr>
            <p:ph type="title"/>
          </p:nvPr>
        </p:nvSpPr>
        <p:spPr>
          <a:xfrm>
            <a:off x="251211" y="289633"/>
            <a:ext cx="7816826" cy="332399"/>
          </a:xfrm>
        </p:spPr>
        <p:txBody>
          <a:bodyPr/>
          <a:lstStyle/>
          <a:p>
            <a:r>
              <a:rPr lang="en-IN" sz="2400" dirty="0"/>
              <a:t>Insights across Data Mesh on Azure	</a:t>
            </a:r>
          </a:p>
        </p:txBody>
      </p:sp>
      <p:sp>
        <p:nvSpPr>
          <p:cNvPr id="10" name="Arrow: Curved Down 9">
            <a:extLst>
              <a:ext uri="{FF2B5EF4-FFF2-40B4-BE49-F238E27FC236}">
                <a16:creationId xmlns:a16="http://schemas.microsoft.com/office/drawing/2014/main" id="{CE65BEA8-A159-269E-620E-C09C11470C3C}"/>
              </a:ext>
            </a:extLst>
          </p:cNvPr>
          <p:cNvSpPr/>
          <p:nvPr/>
        </p:nvSpPr>
        <p:spPr bwMode="auto">
          <a:xfrm>
            <a:off x="8785411" y="1371599"/>
            <a:ext cx="2850777" cy="708210"/>
          </a:xfrm>
          <a:prstGeom prst="curvedDownArrow">
            <a:avLst>
              <a:gd name="adj1" fmla="val 25000"/>
              <a:gd name="adj2" fmla="val 55143"/>
              <a:gd name="adj3" fmla="val 2500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Artificial Intelligence with solid fill">
            <a:extLst>
              <a:ext uri="{FF2B5EF4-FFF2-40B4-BE49-F238E27FC236}">
                <a16:creationId xmlns:a16="http://schemas.microsoft.com/office/drawing/2014/main" id="{6DDB2C7E-BCBC-8BF2-DEAD-0B4C01F2E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62447" y="2357718"/>
            <a:ext cx="914400" cy="914400"/>
          </a:xfrm>
          <a:prstGeom prst="rect">
            <a:avLst/>
          </a:prstGeom>
        </p:spPr>
      </p:pic>
      <p:pic>
        <p:nvPicPr>
          <p:cNvPr id="14" name="Graphic 13" descr="Ui Ux with solid fill">
            <a:extLst>
              <a:ext uri="{FF2B5EF4-FFF2-40B4-BE49-F238E27FC236}">
                <a16:creationId xmlns:a16="http://schemas.microsoft.com/office/drawing/2014/main" id="{DD3E305D-C8B1-E01F-E91A-FF06FB60F4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89340" y="3944471"/>
            <a:ext cx="914400" cy="914400"/>
          </a:xfrm>
          <a:prstGeom prst="rect">
            <a:avLst/>
          </a:prstGeom>
        </p:spPr>
      </p:pic>
      <p:sp>
        <p:nvSpPr>
          <p:cNvPr id="15" name="TextBox 14">
            <a:extLst>
              <a:ext uri="{FF2B5EF4-FFF2-40B4-BE49-F238E27FC236}">
                <a16:creationId xmlns:a16="http://schemas.microsoft.com/office/drawing/2014/main" id="{2D5F1AE4-D98F-CF5C-EF7A-EB3DD72CB5D9}"/>
              </a:ext>
            </a:extLst>
          </p:cNvPr>
          <p:cNvSpPr txBox="1"/>
          <p:nvPr/>
        </p:nvSpPr>
        <p:spPr>
          <a:xfrm>
            <a:off x="10488706" y="3352800"/>
            <a:ext cx="2115670" cy="369332"/>
          </a:xfrm>
          <a:prstGeom prst="rect">
            <a:avLst/>
          </a:prstGeom>
          <a:noFill/>
        </p:spPr>
        <p:txBody>
          <a:bodyPr wrap="square" lIns="0" tIns="0" rIns="0" bIns="0" rtlCol="0">
            <a:spAutoFit/>
          </a:bodyPr>
          <a:lstStyle/>
          <a:p>
            <a:pPr algn="ctr"/>
            <a:r>
              <a:rPr lang="en-IN" sz="1200" dirty="0">
                <a:gradFill>
                  <a:gsLst>
                    <a:gs pos="2917">
                      <a:schemeClr val="tx1"/>
                    </a:gs>
                    <a:gs pos="30000">
                      <a:schemeClr val="tx1"/>
                    </a:gs>
                  </a:gsLst>
                  <a:lin ang="5400000" scaled="0"/>
                </a:gradFill>
              </a:rPr>
              <a:t>Predictive and Prescriptive Analytics</a:t>
            </a:r>
          </a:p>
        </p:txBody>
      </p:sp>
      <p:sp>
        <p:nvSpPr>
          <p:cNvPr id="16" name="TextBox 15">
            <a:extLst>
              <a:ext uri="{FF2B5EF4-FFF2-40B4-BE49-F238E27FC236}">
                <a16:creationId xmlns:a16="http://schemas.microsoft.com/office/drawing/2014/main" id="{6BA1B281-A5F2-5C56-721E-DFFBE8C0477A}"/>
              </a:ext>
            </a:extLst>
          </p:cNvPr>
          <p:cNvSpPr txBox="1"/>
          <p:nvPr/>
        </p:nvSpPr>
        <p:spPr>
          <a:xfrm>
            <a:off x="10461812" y="4810457"/>
            <a:ext cx="2115670" cy="184666"/>
          </a:xfrm>
          <a:prstGeom prst="rect">
            <a:avLst/>
          </a:prstGeom>
          <a:noFill/>
        </p:spPr>
        <p:txBody>
          <a:bodyPr wrap="square" lIns="0" tIns="0" rIns="0" bIns="0" rtlCol="0">
            <a:spAutoFit/>
          </a:bodyPr>
          <a:lstStyle/>
          <a:p>
            <a:pPr algn="ctr"/>
            <a:r>
              <a:rPr lang="en-IN" sz="1200" dirty="0">
                <a:gradFill>
                  <a:gsLst>
                    <a:gs pos="2917">
                      <a:schemeClr val="tx1"/>
                    </a:gs>
                    <a:gs pos="30000">
                      <a:schemeClr val="tx1"/>
                    </a:gs>
                  </a:gsLst>
                  <a:lin ang="5400000" scaled="0"/>
                </a:gradFill>
              </a:rPr>
              <a:t>What if Analysis</a:t>
            </a:r>
          </a:p>
        </p:txBody>
      </p:sp>
    </p:spTree>
    <p:extLst>
      <p:ext uri="{BB962C8B-B14F-4D97-AF65-F5344CB8AC3E}">
        <p14:creationId xmlns:p14="http://schemas.microsoft.com/office/powerpoint/2010/main" val="3164892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FBB93B8-8C66-96B7-668F-89FA35AEE93D}"/>
              </a:ext>
            </a:extLst>
          </p:cNvPr>
          <p:cNvSpPr>
            <a:spLocks noGrp="1"/>
          </p:cNvSpPr>
          <p:nvPr>
            <p:ph type="title"/>
          </p:nvPr>
        </p:nvSpPr>
        <p:spPr>
          <a:xfrm>
            <a:off x="251211" y="289633"/>
            <a:ext cx="7816826" cy="332399"/>
          </a:xfrm>
        </p:spPr>
        <p:txBody>
          <a:bodyPr/>
          <a:lstStyle/>
          <a:p>
            <a:r>
              <a:rPr lang="en-IN" sz="2400" dirty="0"/>
              <a:t>Data Mesh Anti Patterns	</a:t>
            </a:r>
          </a:p>
        </p:txBody>
      </p:sp>
      <p:pic>
        <p:nvPicPr>
          <p:cNvPr id="5" name="aRe We tHeRe YeT - Meme">
            <a:hlinkClick r:id="" action="ppaction://media"/>
            <a:extLst>
              <a:ext uri="{FF2B5EF4-FFF2-40B4-BE49-F238E27FC236}">
                <a16:creationId xmlns:a16="http://schemas.microsoft.com/office/drawing/2014/main" id="{BD2DACD9-17EF-F05B-3A24-F2F82C1F44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8306" y="1182636"/>
            <a:ext cx="6502400" cy="3657600"/>
          </a:xfrm>
          <a:prstGeom prst="rect">
            <a:avLst/>
          </a:prstGeom>
        </p:spPr>
      </p:pic>
      <p:pic>
        <p:nvPicPr>
          <p:cNvPr id="15362" name="Picture 2" descr="Zhamak Dehghani">
            <a:extLst>
              <a:ext uri="{FF2B5EF4-FFF2-40B4-BE49-F238E27FC236}">
                <a16:creationId xmlns:a16="http://schemas.microsoft.com/office/drawing/2014/main" id="{97EA03E2-5D25-D549-2E87-1E672BB9E4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3317" y="1111623"/>
            <a:ext cx="3173506" cy="3173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CBA518-492A-BFB2-0694-FAAC29536318}"/>
              </a:ext>
            </a:extLst>
          </p:cNvPr>
          <p:cNvSpPr txBox="1"/>
          <p:nvPr/>
        </p:nvSpPr>
        <p:spPr>
          <a:xfrm>
            <a:off x="9063316" y="4518212"/>
            <a:ext cx="3514165" cy="492443"/>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Zhamak Dehghani</a:t>
            </a:r>
          </a:p>
          <a:p>
            <a:pPr algn="l"/>
            <a:r>
              <a:rPr lang="en-US" sz="1400" b="0" i="0" dirty="0">
                <a:solidFill>
                  <a:srgbClr val="333333"/>
                </a:solidFill>
                <a:effectLst/>
                <a:latin typeface="Titillium Web" panose="020B0604020202020204" pitchFamily="2" charset="0"/>
              </a:rPr>
              <a:t>Founded the concept of Data Mesh in 2018</a:t>
            </a:r>
            <a:endParaRPr lang="en-IN" sz="18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89861BC-F83F-F4BE-5FE2-4B36350AD971}"/>
              </a:ext>
            </a:extLst>
          </p:cNvPr>
          <p:cNvSpPr txBox="1"/>
          <p:nvPr/>
        </p:nvSpPr>
        <p:spPr>
          <a:xfrm>
            <a:off x="2106706" y="5683624"/>
            <a:ext cx="5549153" cy="553998"/>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Technology gaps lead to anti-patterns</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What got us here, will not get us there</a:t>
            </a:r>
          </a:p>
        </p:txBody>
      </p:sp>
    </p:spTree>
    <p:extLst>
      <p:ext uri="{BB962C8B-B14F-4D97-AF65-F5344CB8AC3E}">
        <p14:creationId xmlns:p14="http://schemas.microsoft.com/office/powerpoint/2010/main" val="428234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a:xfrm>
            <a:off x="3415919" y="2309912"/>
            <a:ext cx="7798562" cy="2820026"/>
          </a:xfrm>
        </p:spPr>
        <p:txBody>
          <a:bodyPr/>
          <a:lstStyle/>
          <a:p>
            <a:r>
              <a:rPr lang="en-IN" sz="20000" dirty="0"/>
              <a:t>Demo</a:t>
            </a:r>
          </a:p>
        </p:txBody>
      </p:sp>
    </p:spTree>
    <p:extLst>
      <p:ext uri="{BB962C8B-B14F-4D97-AF65-F5344CB8AC3E}">
        <p14:creationId xmlns:p14="http://schemas.microsoft.com/office/powerpoint/2010/main" val="193623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2230B6-FFB0-6CCC-0271-85252C53E987}"/>
              </a:ext>
            </a:extLst>
          </p:cNvPr>
          <p:cNvSpPr/>
          <p:nvPr/>
        </p:nvSpPr>
        <p:spPr>
          <a:xfrm>
            <a:off x="5029478" y="254335"/>
            <a:ext cx="4571444"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Platinum Partner</a:t>
            </a:r>
          </a:p>
        </p:txBody>
      </p:sp>
      <p:grpSp>
        <p:nvGrpSpPr>
          <p:cNvPr id="25" name="Group 24">
            <a:extLst>
              <a:ext uri="{FF2B5EF4-FFF2-40B4-BE49-F238E27FC236}">
                <a16:creationId xmlns:a16="http://schemas.microsoft.com/office/drawing/2014/main" id="{3C4F03DB-EEC1-04D9-DCE9-B7C124BE9135}"/>
              </a:ext>
            </a:extLst>
          </p:cNvPr>
          <p:cNvGrpSpPr/>
          <p:nvPr/>
        </p:nvGrpSpPr>
        <p:grpSpPr>
          <a:xfrm>
            <a:off x="5621825" y="1163866"/>
            <a:ext cx="3341593" cy="1212843"/>
            <a:chOff x="5621825" y="1050976"/>
            <a:chExt cx="3341593" cy="1212843"/>
          </a:xfrm>
        </p:grpSpPr>
        <p:sp>
          <p:nvSpPr>
            <p:cNvPr id="24" name="Rectangle: Rounded Corners 23">
              <a:extLst>
                <a:ext uri="{FF2B5EF4-FFF2-40B4-BE49-F238E27FC236}">
                  <a16:creationId xmlns:a16="http://schemas.microsoft.com/office/drawing/2014/main" id="{6F677F80-645F-E040-928E-C486C7108244}"/>
                </a:ext>
              </a:extLst>
            </p:cNvPr>
            <p:cNvSpPr/>
            <p:nvPr/>
          </p:nvSpPr>
          <p:spPr bwMode="auto">
            <a:xfrm>
              <a:off x="5621825" y="1050976"/>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4544A297-488F-B909-6EA1-B2DD5E23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172" y="1113774"/>
              <a:ext cx="2584054" cy="996935"/>
            </a:xfrm>
            <a:prstGeom prst="rect">
              <a:avLst/>
            </a:prstGeom>
          </p:spPr>
        </p:pic>
      </p:grpSp>
      <p:sp>
        <p:nvSpPr>
          <p:cNvPr id="3" name="Rectangle 2">
            <a:extLst>
              <a:ext uri="{FF2B5EF4-FFF2-40B4-BE49-F238E27FC236}">
                <a16:creationId xmlns:a16="http://schemas.microsoft.com/office/drawing/2014/main" id="{42B275A5-9A0C-3DF2-C65E-1D1B9862DC00}"/>
              </a:ext>
            </a:extLst>
          </p:cNvPr>
          <p:cNvSpPr/>
          <p:nvPr/>
        </p:nvSpPr>
        <p:spPr>
          <a:xfrm>
            <a:off x="5580751" y="2799226"/>
            <a:ext cx="3468898"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Gold Partner</a:t>
            </a:r>
          </a:p>
        </p:txBody>
      </p:sp>
      <p:sp>
        <p:nvSpPr>
          <p:cNvPr id="4" name="Rectangle 3">
            <a:extLst>
              <a:ext uri="{FF2B5EF4-FFF2-40B4-BE49-F238E27FC236}">
                <a16:creationId xmlns:a16="http://schemas.microsoft.com/office/drawing/2014/main" id="{66913931-49AD-7789-DFA2-E14B8BEC608A}"/>
              </a:ext>
            </a:extLst>
          </p:cNvPr>
          <p:cNvSpPr/>
          <p:nvPr/>
        </p:nvSpPr>
        <p:spPr>
          <a:xfrm>
            <a:off x="5483000" y="5376779"/>
            <a:ext cx="3664401" cy="769441"/>
          </a:xfrm>
          <a:prstGeom prst="rect">
            <a:avLst/>
          </a:prstGeom>
        </p:spPr>
        <p:txBody>
          <a:bodyPr wrap="none">
            <a:spAutoFit/>
          </a:bodyPr>
          <a:lstStyle/>
          <a:p>
            <a:r>
              <a:rPr lang="en-IN" sz="4400" b="1" u="sng" spc="-60" dirty="0">
                <a:ln w="3175">
                  <a:noFill/>
                </a:ln>
                <a:solidFill>
                  <a:srgbClr val="08023F"/>
                </a:solidFill>
                <a:latin typeface="Segoe UI" pitchFamily="34" charset="0"/>
                <a:cs typeface="Segoe UI" pitchFamily="34" charset="0"/>
              </a:rPr>
              <a:t>Silver Partner</a:t>
            </a:r>
          </a:p>
        </p:txBody>
      </p:sp>
      <p:grpSp>
        <p:nvGrpSpPr>
          <p:cNvPr id="23" name="Group 22">
            <a:extLst>
              <a:ext uri="{FF2B5EF4-FFF2-40B4-BE49-F238E27FC236}">
                <a16:creationId xmlns:a16="http://schemas.microsoft.com/office/drawing/2014/main" id="{482A7A5B-0C00-FBAF-8981-DA4A0CE22659}"/>
              </a:ext>
            </a:extLst>
          </p:cNvPr>
          <p:cNvGrpSpPr/>
          <p:nvPr/>
        </p:nvGrpSpPr>
        <p:grpSpPr>
          <a:xfrm>
            <a:off x="3374303" y="3719685"/>
            <a:ext cx="7343575" cy="1238352"/>
            <a:chOff x="3631133" y="3627072"/>
            <a:chExt cx="7343575" cy="1238352"/>
          </a:xfrm>
        </p:grpSpPr>
        <p:grpSp>
          <p:nvGrpSpPr>
            <p:cNvPr id="18" name="Group 17">
              <a:extLst>
                <a:ext uri="{FF2B5EF4-FFF2-40B4-BE49-F238E27FC236}">
                  <a16:creationId xmlns:a16="http://schemas.microsoft.com/office/drawing/2014/main" id="{C7350E86-726F-119B-77D9-BDC7F13F0F8F}"/>
                </a:ext>
              </a:extLst>
            </p:cNvPr>
            <p:cNvGrpSpPr/>
            <p:nvPr/>
          </p:nvGrpSpPr>
          <p:grpSpPr>
            <a:xfrm>
              <a:off x="7633115" y="3652581"/>
              <a:ext cx="3341593" cy="1212843"/>
              <a:chOff x="7633115" y="3652581"/>
              <a:chExt cx="3341593" cy="1212843"/>
            </a:xfrm>
          </p:grpSpPr>
          <p:sp>
            <p:nvSpPr>
              <p:cNvPr id="12" name="Rectangle: Rounded Corners 11">
                <a:extLst>
                  <a:ext uri="{FF2B5EF4-FFF2-40B4-BE49-F238E27FC236}">
                    <a16:creationId xmlns:a16="http://schemas.microsoft.com/office/drawing/2014/main" id="{2A42D013-F94C-8C8D-8B37-53DADBA9175E}"/>
                  </a:ext>
                </a:extLst>
              </p:cNvPr>
              <p:cNvSpPr/>
              <p:nvPr/>
            </p:nvSpPr>
            <p:spPr bwMode="auto">
              <a:xfrm>
                <a:off x="7633115" y="3652581"/>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Logo&#10;&#10;Description automatically generated">
                <a:extLst>
                  <a:ext uri="{FF2B5EF4-FFF2-40B4-BE49-F238E27FC236}">
                    <a16:creationId xmlns:a16="http://schemas.microsoft.com/office/drawing/2014/main" id="{1B5A5971-FD83-695C-D63D-96F712501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118" y="3719685"/>
                <a:ext cx="2695586" cy="1078635"/>
              </a:xfrm>
              <a:prstGeom prst="rect">
                <a:avLst/>
              </a:prstGeom>
            </p:spPr>
          </p:pic>
        </p:grpSp>
        <p:grpSp>
          <p:nvGrpSpPr>
            <p:cNvPr id="22" name="Group 21">
              <a:extLst>
                <a:ext uri="{FF2B5EF4-FFF2-40B4-BE49-F238E27FC236}">
                  <a16:creationId xmlns:a16="http://schemas.microsoft.com/office/drawing/2014/main" id="{B994613B-4E62-9702-8618-B7BC7DC19C10}"/>
                </a:ext>
              </a:extLst>
            </p:cNvPr>
            <p:cNvGrpSpPr/>
            <p:nvPr/>
          </p:nvGrpSpPr>
          <p:grpSpPr>
            <a:xfrm>
              <a:off x="3631133" y="3627072"/>
              <a:ext cx="3341593" cy="1212843"/>
              <a:chOff x="3631133" y="3627072"/>
              <a:chExt cx="3341593" cy="1212843"/>
            </a:xfrm>
          </p:grpSpPr>
          <p:sp>
            <p:nvSpPr>
              <p:cNvPr id="20" name="Rectangle: Rounded Corners 19">
                <a:extLst>
                  <a:ext uri="{FF2B5EF4-FFF2-40B4-BE49-F238E27FC236}">
                    <a16:creationId xmlns:a16="http://schemas.microsoft.com/office/drawing/2014/main" id="{82B14202-77CC-A4E8-8DE6-C38465822434}"/>
                  </a:ext>
                </a:extLst>
              </p:cNvPr>
              <p:cNvSpPr/>
              <p:nvPr/>
            </p:nvSpPr>
            <p:spPr bwMode="auto">
              <a:xfrm>
                <a:off x="3631133" y="3627072"/>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text, tableware, plate, dishware&#10;&#10;Description automatically generated">
                <a:extLst>
                  <a:ext uri="{FF2B5EF4-FFF2-40B4-BE49-F238E27FC236}">
                    <a16:creationId xmlns:a16="http://schemas.microsoft.com/office/drawing/2014/main" id="{001F0265-0267-2361-9ADC-00250A700E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22" y="3851297"/>
                <a:ext cx="2488815" cy="877283"/>
              </a:xfrm>
              <a:prstGeom prst="rect">
                <a:avLst/>
              </a:prstGeom>
            </p:spPr>
          </p:pic>
        </p:grpSp>
      </p:grpSp>
      <p:grpSp>
        <p:nvGrpSpPr>
          <p:cNvPr id="31" name="Group 30">
            <a:extLst>
              <a:ext uri="{FF2B5EF4-FFF2-40B4-BE49-F238E27FC236}">
                <a16:creationId xmlns:a16="http://schemas.microsoft.com/office/drawing/2014/main" id="{E5ADC450-F1B2-7D8B-DEFD-FF518F3AF297}"/>
              </a:ext>
            </a:extLst>
          </p:cNvPr>
          <p:cNvGrpSpPr/>
          <p:nvPr/>
        </p:nvGrpSpPr>
        <p:grpSpPr>
          <a:xfrm>
            <a:off x="2054914" y="6313028"/>
            <a:ext cx="3341593" cy="1212843"/>
            <a:chOff x="2054914" y="6362187"/>
            <a:chExt cx="3341593" cy="1212843"/>
          </a:xfrm>
        </p:grpSpPr>
        <p:sp>
          <p:nvSpPr>
            <p:cNvPr id="28" name="Rectangle: Rounded Corners 27">
              <a:extLst>
                <a:ext uri="{FF2B5EF4-FFF2-40B4-BE49-F238E27FC236}">
                  <a16:creationId xmlns:a16="http://schemas.microsoft.com/office/drawing/2014/main" id="{4DDAFCA7-7416-DF3B-3649-947810881BAE}"/>
                </a:ext>
              </a:extLst>
            </p:cNvPr>
            <p:cNvSpPr/>
            <p:nvPr/>
          </p:nvSpPr>
          <p:spPr bwMode="auto">
            <a:xfrm>
              <a:off x="2054914"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4B799756-3772-C25F-8AF1-197D9C801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646" y="6522343"/>
              <a:ext cx="2602129" cy="892530"/>
            </a:xfrm>
            <a:prstGeom prst="rect">
              <a:avLst/>
            </a:prstGeom>
          </p:spPr>
        </p:pic>
      </p:grpSp>
      <p:grpSp>
        <p:nvGrpSpPr>
          <p:cNvPr id="30" name="Group 29">
            <a:extLst>
              <a:ext uri="{FF2B5EF4-FFF2-40B4-BE49-F238E27FC236}">
                <a16:creationId xmlns:a16="http://schemas.microsoft.com/office/drawing/2014/main" id="{82852F02-B0DE-253F-3C98-6244EDE9EE94}"/>
              </a:ext>
            </a:extLst>
          </p:cNvPr>
          <p:cNvGrpSpPr/>
          <p:nvPr/>
        </p:nvGrpSpPr>
        <p:grpSpPr>
          <a:xfrm>
            <a:off x="9147401" y="6313028"/>
            <a:ext cx="3341593" cy="1212843"/>
            <a:chOff x="9147401" y="6362187"/>
            <a:chExt cx="3341593" cy="1212843"/>
          </a:xfrm>
        </p:grpSpPr>
        <p:sp>
          <p:nvSpPr>
            <p:cNvPr id="26" name="Rectangle: Rounded Corners 25">
              <a:extLst>
                <a:ext uri="{FF2B5EF4-FFF2-40B4-BE49-F238E27FC236}">
                  <a16:creationId xmlns:a16="http://schemas.microsoft.com/office/drawing/2014/main" id="{FD4763A9-7D3F-6DA6-60CC-E70CDE8EE682}"/>
                </a:ext>
              </a:extLst>
            </p:cNvPr>
            <p:cNvSpPr/>
            <p:nvPr/>
          </p:nvSpPr>
          <p:spPr bwMode="auto">
            <a:xfrm>
              <a:off x="9147401" y="6362187"/>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10;&#10;Description automatically generated">
              <a:extLst>
                <a:ext uri="{FF2B5EF4-FFF2-40B4-BE49-F238E27FC236}">
                  <a16:creationId xmlns:a16="http://schemas.microsoft.com/office/drawing/2014/main" id="{91A45E6E-65E2-A232-86BC-0C878380BB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5503" y="6362752"/>
              <a:ext cx="1665388" cy="1211713"/>
            </a:xfrm>
            <a:prstGeom prst="rect">
              <a:avLst/>
            </a:prstGeom>
          </p:spPr>
        </p:pic>
      </p:grpSp>
      <p:grpSp>
        <p:nvGrpSpPr>
          <p:cNvPr id="29" name="Group 28">
            <a:extLst>
              <a:ext uri="{FF2B5EF4-FFF2-40B4-BE49-F238E27FC236}">
                <a16:creationId xmlns:a16="http://schemas.microsoft.com/office/drawing/2014/main" id="{2BECB3D9-A2D8-363D-F2ED-24D7A27DBB8E}"/>
              </a:ext>
            </a:extLst>
          </p:cNvPr>
          <p:cNvGrpSpPr/>
          <p:nvPr/>
        </p:nvGrpSpPr>
        <p:grpSpPr>
          <a:xfrm>
            <a:off x="5601158" y="6157655"/>
            <a:ext cx="3341593" cy="1523588"/>
            <a:chOff x="5644402" y="6157655"/>
            <a:chExt cx="3341593" cy="1523588"/>
          </a:xfrm>
        </p:grpSpPr>
        <p:sp>
          <p:nvSpPr>
            <p:cNvPr id="27" name="Rectangle: Rounded Corners 26">
              <a:extLst>
                <a:ext uri="{FF2B5EF4-FFF2-40B4-BE49-F238E27FC236}">
                  <a16:creationId xmlns:a16="http://schemas.microsoft.com/office/drawing/2014/main" id="{69C96F41-6DB3-CFA4-A8A9-E651D1B424DB}"/>
                </a:ext>
              </a:extLst>
            </p:cNvPr>
            <p:cNvSpPr/>
            <p:nvPr/>
          </p:nvSpPr>
          <p:spPr bwMode="auto">
            <a:xfrm>
              <a:off x="5644402" y="6313028"/>
              <a:ext cx="3341593" cy="1212843"/>
            </a:xfrm>
            <a:prstGeom prst="round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Logo&#10;&#10;Description automatically generated">
              <a:extLst>
                <a:ext uri="{FF2B5EF4-FFF2-40B4-BE49-F238E27FC236}">
                  <a16:creationId xmlns:a16="http://schemas.microsoft.com/office/drawing/2014/main" id="{ACE63A88-AB55-9617-F1D6-917CF409179F}"/>
                </a:ext>
              </a:extLst>
            </p:cNvPr>
            <p:cNvPicPr>
              <a:picLocks noChangeAspect="1"/>
            </p:cNvPicPr>
            <p:nvPr/>
          </p:nvPicPr>
          <p:blipFill rotWithShape="1">
            <a:blip r:embed="rId7">
              <a:extLst>
                <a:ext uri="{28A0092B-C50C-407E-A947-70E740481C1C}">
                  <a14:useLocalDpi xmlns:a14="http://schemas.microsoft.com/office/drawing/2010/main" val="0"/>
                </a:ext>
              </a:extLst>
            </a:blip>
            <a:srcRect t="18360" b="24177"/>
            <a:stretch/>
          </p:blipFill>
          <p:spPr>
            <a:xfrm>
              <a:off x="5989498" y="6157655"/>
              <a:ext cx="2651400" cy="1523588"/>
            </a:xfrm>
            <a:prstGeom prst="rect">
              <a:avLst/>
            </a:prstGeom>
          </p:spPr>
        </p:pic>
      </p:grpSp>
    </p:spTree>
    <p:extLst>
      <p:ext uri="{BB962C8B-B14F-4D97-AF65-F5344CB8AC3E}">
        <p14:creationId xmlns:p14="http://schemas.microsoft.com/office/powerpoint/2010/main" val="3584195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9135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9C7E2A-1841-4AA0-8084-E8A63CE13743}"/>
              </a:ext>
            </a:extLst>
          </p:cNvPr>
          <p:cNvSpPr>
            <a:spLocks noGrp="1"/>
          </p:cNvSpPr>
          <p:nvPr>
            <p:ph type="title"/>
          </p:nvPr>
        </p:nvSpPr>
        <p:spPr/>
        <p:txBody>
          <a:bodyPr/>
          <a:lstStyle/>
          <a:p>
            <a:endParaRPr lang="en-IN"/>
          </a:p>
        </p:txBody>
      </p:sp>
      <p:sp>
        <p:nvSpPr>
          <p:cNvPr id="22" name="Text Placeholder 21">
            <a:extLst>
              <a:ext uri="{FF2B5EF4-FFF2-40B4-BE49-F238E27FC236}">
                <a16:creationId xmlns:a16="http://schemas.microsoft.com/office/drawing/2014/main" id="{1A747349-474F-41F8-ABF7-F84962B3577D}"/>
              </a:ext>
            </a:extLst>
          </p:cNvPr>
          <p:cNvSpPr>
            <a:spLocks noGrp="1"/>
          </p:cNvSpPr>
          <p:nvPr>
            <p:ph type="body" sz="quarter" idx="12"/>
          </p:nvPr>
        </p:nvSpPr>
        <p:spPr/>
        <p:txBody>
          <a:bodyPr/>
          <a:lstStyle/>
          <a:p>
            <a:r>
              <a:rPr lang="en-IN" dirty="0"/>
              <a:t>Shanawaz Sheriff</a:t>
            </a:r>
          </a:p>
        </p:txBody>
      </p:sp>
      <p:sp>
        <p:nvSpPr>
          <p:cNvPr id="23" name="Text Placeholder 22">
            <a:extLst>
              <a:ext uri="{FF2B5EF4-FFF2-40B4-BE49-F238E27FC236}">
                <a16:creationId xmlns:a16="http://schemas.microsoft.com/office/drawing/2014/main" id="{4FB4C566-5663-4C0D-9E13-F0B36146D813}"/>
              </a:ext>
            </a:extLst>
          </p:cNvPr>
          <p:cNvSpPr>
            <a:spLocks noGrp="1"/>
          </p:cNvSpPr>
          <p:nvPr>
            <p:ph type="body" sz="quarter" idx="15"/>
          </p:nvPr>
        </p:nvSpPr>
        <p:spPr/>
        <p:txBody>
          <a:bodyPr/>
          <a:lstStyle/>
          <a:p>
            <a:r>
              <a:rPr lang="en-IN" dirty="0"/>
              <a:t>https://www.linkedin.com/in/shanawaz-sheriff/</a:t>
            </a:r>
          </a:p>
        </p:txBody>
      </p:sp>
      <p:sp>
        <p:nvSpPr>
          <p:cNvPr id="26" name="Text Placeholder 25">
            <a:extLst>
              <a:ext uri="{FF2B5EF4-FFF2-40B4-BE49-F238E27FC236}">
                <a16:creationId xmlns:a16="http://schemas.microsoft.com/office/drawing/2014/main" id="{20ABE9AD-6DAD-4C0B-9320-2C57C5AB3EBD}"/>
              </a:ext>
            </a:extLst>
          </p:cNvPr>
          <p:cNvSpPr>
            <a:spLocks noGrp="1"/>
          </p:cNvSpPr>
          <p:nvPr>
            <p:ph type="body" sz="quarter" idx="19"/>
          </p:nvPr>
        </p:nvSpPr>
        <p:spPr>
          <a:xfrm>
            <a:off x="800230" y="2594864"/>
            <a:ext cx="8056899" cy="598305"/>
          </a:xfrm>
        </p:spPr>
        <p:txBody>
          <a:bodyPr/>
          <a:lstStyle/>
          <a:p>
            <a:r>
              <a:rPr lang="en-IN" dirty="0"/>
              <a:t>Implementing Data Mesh on Azure</a:t>
            </a:r>
          </a:p>
        </p:txBody>
      </p:sp>
      <p:sp>
        <p:nvSpPr>
          <p:cNvPr id="2" name="Text Placeholder 22">
            <a:extLst>
              <a:ext uri="{FF2B5EF4-FFF2-40B4-BE49-F238E27FC236}">
                <a16:creationId xmlns:a16="http://schemas.microsoft.com/office/drawing/2014/main" id="{5B62A9C6-9BD9-59FC-9912-90773BFFEA82}"/>
              </a:ext>
            </a:extLst>
          </p:cNvPr>
          <p:cNvSpPr txBox="1">
            <a:spLocks/>
          </p:cNvSpPr>
          <p:nvPr/>
        </p:nvSpPr>
        <p:spPr>
          <a:xfrm>
            <a:off x="800229" y="4770543"/>
            <a:ext cx="4890857" cy="258533"/>
          </a:xfrm>
          <a:noFill/>
        </p:spPr>
        <p:txBody>
          <a:bodyPr wrap="square" lIns="0" tIns="0" rIns="0" bIns="0">
            <a:spAutoFit/>
          </a:bodyPr>
          <a:lst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80" kern="1200" spc="0" baseline="0">
                <a:solidFill>
                  <a:srgbClr val="08023F"/>
                </a:solidFill>
                <a:latin typeface="Segoe UI" panose="020B0502040204020203" pitchFamily="34" charset="0"/>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IN" dirty="0"/>
              <a:t>Practice Head – Data Analytics - Acuvate</a:t>
            </a:r>
          </a:p>
        </p:txBody>
      </p:sp>
      <p:sp>
        <p:nvSpPr>
          <p:cNvPr id="3" name="Text Placeholder 22">
            <a:extLst>
              <a:ext uri="{FF2B5EF4-FFF2-40B4-BE49-F238E27FC236}">
                <a16:creationId xmlns:a16="http://schemas.microsoft.com/office/drawing/2014/main" id="{D8489195-202D-7B25-1260-2AAC597B1623}"/>
              </a:ext>
            </a:extLst>
          </p:cNvPr>
          <p:cNvSpPr txBox="1">
            <a:spLocks/>
          </p:cNvSpPr>
          <p:nvPr/>
        </p:nvSpPr>
        <p:spPr>
          <a:xfrm>
            <a:off x="800230" y="5156756"/>
            <a:ext cx="4890857" cy="258533"/>
          </a:xfrm>
          <a:noFill/>
        </p:spPr>
        <p:txBody>
          <a:bodyPr wrap="square" lIns="0" tIns="0" rIns="0" bIns="0">
            <a:spAutoFit/>
          </a:bodyPr>
          <a:lst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80" kern="1200" spc="0" baseline="0">
                <a:solidFill>
                  <a:srgbClr val="08023F"/>
                </a:solidFill>
                <a:latin typeface="Segoe UI" panose="020B0502040204020203" pitchFamily="34" charset="0"/>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IN" dirty="0"/>
              <a:t>Shanawaz.sheriff@acuvate.com</a:t>
            </a:r>
          </a:p>
        </p:txBody>
      </p:sp>
    </p:spTree>
    <p:extLst>
      <p:ext uri="{BB962C8B-B14F-4D97-AF65-F5344CB8AC3E}">
        <p14:creationId xmlns:p14="http://schemas.microsoft.com/office/powerpoint/2010/main" val="265310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3566629"/>
            <a:ext cx="10972800" cy="673902"/>
          </a:xfrm>
        </p:spPr>
        <p:txBody>
          <a:bodyPr/>
          <a:lstStyle/>
          <a:p>
            <a:r>
              <a:rPr lang="en-IN" dirty="0"/>
              <a:t>Implementing Data Mesh on Azure</a:t>
            </a: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2987852" y="4754881"/>
            <a:ext cx="10972800" cy="369332"/>
          </a:xfrm>
        </p:spPr>
        <p:txBody>
          <a:bodyPr/>
          <a:lstStyle/>
          <a:p>
            <a:r>
              <a:rPr lang="en-IN" dirty="0"/>
              <a:t>Thursday, 20</a:t>
            </a:r>
            <a:r>
              <a:rPr lang="en-IN" baseline="30000" dirty="0"/>
              <a:t>th</a:t>
            </a:r>
            <a:r>
              <a:rPr lang="en-IN" dirty="0"/>
              <a:t> October 2022</a:t>
            </a:r>
          </a:p>
        </p:txBody>
      </p:sp>
      <p:grpSp>
        <p:nvGrpSpPr>
          <p:cNvPr id="2" name="Group 1">
            <a:extLst>
              <a:ext uri="{FF2B5EF4-FFF2-40B4-BE49-F238E27FC236}">
                <a16:creationId xmlns:a16="http://schemas.microsoft.com/office/drawing/2014/main" id="{BD81948A-FEDB-E865-82EB-E303B5506AF2}"/>
              </a:ext>
            </a:extLst>
          </p:cNvPr>
          <p:cNvGrpSpPr/>
          <p:nvPr/>
        </p:nvGrpSpPr>
        <p:grpSpPr>
          <a:xfrm>
            <a:off x="5495487" y="225745"/>
            <a:ext cx="3101665" cy="3122908"/>
            <a:chOff x="7368600" y="411555"/>
            <a:chExt cx="1981588" cy="2065078"/>
          </a:xfrm>
        </p:grpSpPr>
        <p:cxnSp>
          <p:nvCxnSpPr>
            <p:cNvPr id="4" name="Straight Connector 3">
              <a:extLst>
                <a:ext uri="{FF2B5EF4-FFF2-40B4-BE49-F238E27FC236}">
                  <a16:creationId xmlns:a16="http://schemas.microsoft.com/office/drawing/2014/main" id="{DB239B84-3279-4E2A-91AF-8704F65F06A6}"/>
                </a:ext>
              </a:extLst>
            </p:cNvPr>
            <p:cNvCxnSpPr>
              <a:cxnSpLocks/>
              <a:endCxn id="19" idx="1"/>
            </p:cNvCxnSpPr>
            <p:nvPr/>
          </p:nvCxnSpPr>
          <p:spPr>
            <a:xfrm>
              <a:off x="8598848" y="1452281"/>
              <a:ext cx="325194" cy="187174"/>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0C2B838-0D6D-C3B1-201F-71CC63597947}"/>
                </a:ext>
              </a:extLst>
            </p:cNvPr>
            <p:cNvGrpSpPr/>
            <p:nvPr/>
          </p:nvGrpSpPr>
          <p:grpSpPr>
            <a:xfrm>
              <a:off x="7368600" y="411555"/>
              <a:ext cx="1981588" cy="2065078"/>
              <a:chOff x="7368600" y="411555"/>
              <a:chExt cx="1595568" cy="1673342"/>
            </a:xfrm>
          </p:grpSpPr>
          <p:sp>
            <p:nvSpPr>
              <p:cNvPr id="11" name="Pentagon 10">
                <a:extLst>
                  <a:ext uri="{FF2B5EF4-FFF2-40B4-BE49-F238E27FC236}">
                    <a16:creationId xmlns:a16="http://schemas.microsoft.com/office/drawing/2014/main" id="{E2081067-4BA4-AAEB-41AE-C18C82E13BC1}"/>
                  </a:ext>
                </a:extLst>
              </p:cNvPr>
              <p:cNvSpPr/>
              <p:nvPr/>
            </p:nvSpPr>
            <p:spPr bwMode="auto">
              <a:xfrm rot="20022769">
                <a:off x="7449781" y="542116"/>
                <a:ext cx="1376286" cy="1280040"/>
              </a:xfrm>
              <a:prstGeom prst="pentagon">
                <a:avLst/>
              </a:prstGeom>
              <a:noFill/>
              <a:ln w="76200">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2CD4488-355B-1B89-3CF8-98AD14E34320}"/>
                  </a:ext>
                </a:extLst>
              </p:cNvPr>
              <p:cNvGrpSpPr/>
              <p:nvPr/>
            </p:nvGrpSpPr>
            <p:grpSpPr>
              <a:xfrm>
                <a:off x="7938248" y="919930"/>
                <a:ext cx="484094" cy="493059"/>
                <a:chOff x="7315200" y="797859"/>
                <a:chExt cx="752837" cy="761997"/>
              </a:xfrm>
            </p:grpSpPr>
            <p:sp>
              <p:nvSpPr>
                <p:cNvPr id="28" name="Circle: Hollow 27">
                  <a:extLst>
                    <a:ext uri="{FF2B5EF4-FFF2-40B4-BE49-F238E27FC236}">
                      <a16:creationId xmlns:a16="http://schemas.microsoft.com/office/drawing/2014/main" id="{B2779462-7174-B64A-2F00-0254C60AE619}"/>
                    </a:ext>
                  </a:extLst>
                </p:cNvPr>
                <p:cNvSpPr/>
                <p:nvPr/>
              </p:nvSpPr>
              <p:spPr bwMode="auto">
                <a:xfrm>
                  <a:off x="7315200" y="797859"/>
                  <a:ext cx="752837" cy="761997"/>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 descr="Microsoft Azure - Wikipedia">
                  <a:extLst>
                    <a:ext uri="{FF2B5EF4-FFF2-40B4-BE49-F238E27FC236}">
                      <a16:creationId xmlns:a16="http://schemas.microsoft.com/office/drawing/2014/main" id="{EC71CD1A-5E6D-DC4C-2474-D5CC5CED30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3462" y="972660"/>
                  <a:ext cx="381281" cy="381281"/>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4FD794D-BCF0-DFBC-2B8C-5D725081D2BC}"/>
                  </a:ext>
                </a:extLst>
              </p:cNvPr>
              <p:cNvGrpSpPr/>
              <p:nvPr/>
            </p:nvGrpSpPr>
            <p:grpSpPr>
              <a:xfrm>
                <a:off x="8480714" y="609602"/>
                <a:ext cx="437133" cy="448236"/>
                <a:chOff x="8525539" y="690284"/>
                <a:chExt cx="484094" cy="493059"/>
              </a:xfrm>
            </p:grpSpPr>
            <p:sp>
              <p:nvSpPr>
                <p:cNvPr id="26" name="Circle: Hollow 25">
                  <a:extLst>
                    <a:ext uri="{FF2B5EF4-FFF2-40B4-BE49-F238E27FC236}">
                      <a16:creationId xmlns:a16="http://schemas.microsoft.com/office/drawing/2014/main" id="{4B9F2718-BE42-F532-E151-6112EE1FDA80}"/>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E6AF5217-F660-F728-BA7D-AC9E394FBD40}"/>
                    </a:ext>
                  </a:extLst>
                </p:cNvPr>
                <p:cNvSpPr/>
                <p:nvPr/>
              </p:nvSpPr>
              <p:spPr bwMode="auto">
                <a:xfrm>
                  <a:off x="8572500" y="735106"/>
                  <a:ext cx="390172" cy="403414"/>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200C5A3-43A1-A8A1-603C-516DAD0C5358}"/>
                  </a:ext>
                </a:extLst>
              </p:cNvPr>
              <p:cNvGrpSpPr/>
              <p:nvPr/>
            </p:nvGrpSpPr>
            <p:grpSpPr>
              <a:xfrm>
                <a:off x="7368600" y="1101960"/>
                <a:ext cx="437133" cy="448236"/>
                <a:chOff x="8525539" y="690284"/>
                <a:chExt cx="484094" cy="493059"/>
              </a:xfrm>
            </p:grpSpPr>
            <p:sp>
              <p:nvSpPr>
                <p:cNvPr id="24" name="Circle: Hollow 23">
                  <a:extLst>
                    <a:ext uri="{FF2B5EF4-FFF2-40B4-BE49-F238E27FC236}">
                      <a16:creationId xmlns:a16="http://schemas.microsoft.com/office/drawing/2014/main" id="{C6526DE0-C3C6-E5E8-6604-70C972652B59}"/>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CBFC78D3-22C2-C755-D628-1A30248C669F}"/>
                    </a:ext>
                  </a:extLst>
                </p:cNvPr>
                <p:cNvSpPr/>
                <p:nvPr/>
              </p:nvSpPr>
              <p:spPr bwMode="auto">
                <a:xfrm>
                  <a:off x="8572500" y="735106"/>
                  <a:ext cx="390172" cy="403414"/>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3CAA17E9-43E8-85CD-FB1D-E8E5122AADEB}"/>
                  </a:ext>
                </a:extLst>
              </p:cNvPr>
              <p:cNvGrpSpPr/>
              <p:nvPr/>
            </p:nvGrpSpPr>
            <p:grpSpPr>
              <a:xfrm>
                <a:off x="7644553" y="411555"/>
                <a:ext cx="437133" cy="448236"/>
                <a:chOff x="8525539" y="690284"/>
                <a:chExt cx="484094" cy="493059"/>
              </a:xfrm>
            </p:grpSpPr>
            <p:sp>
              <p:nvSpPr>
                <p:cNvPr id="22" name="Circle: Hollow 21">
                  <a:extLst>
                    <a:ext uri="{FF2B5EF4-FFF2-40B4-BE49-F238E27FC236}">
                      <a16:creationId xmlns:a16="http://schemas.microsoft.com/office/drawing/2014/main" id="{3E1E56D2-56B0-8A87-C1B0-2971554B341A}"/>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5B7A36B6-5695-977D-4906-BF755CD975E2}"/>
                    </a:ext>
                  </a:extLst>
                </p:cNvPr>
                <p:cNvSpPr/>
                <p:nvPr/>
              </p:nvSpPr>
              <p:spPr bwMode="auto">
                <a:xfrm>
                  <a:off x="8572500" y="735106"/>
                  <a:ext cx="390172" cy="403414"/>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34C62DDA-5D6C-7A3D-D0DC-1F165B951DF0}"/>
                  </a:ext>
                </a:extLst>
              </p:cNvPr>
              <p:cNvGrpSpPr/>
              <p:nvPr/>
            </p:nvGrpSpPr>
            <p:grpSpPr>
              <a:xfrm>
                <a:off x="7851017" y="1636661"/>
                <a:ext cx="437133" cy="448236"/>
                <a:chOff x="8525539" y="690284"/>
                <a:chExt cx="484094" cy="493059"/>
              </a:xfrm>
            </p:grpSpPr>
            <p:sp>
              <p:nvSpPr>
                <p:cNvPr id="20" name="Circle: Hollow 19">
                  <a:extLst>
                    <a:ext uri="{FF2B5EF4-FFF2-40B4-BE49-F238E27FC236}">
                      <a16:creationId xmlns:a16="http://schemas.microsoft.com/office/drawing/2014/main" id="{E783B389-25C4-F6D9-14B3-0D92F0C65947}"/>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76D1701-2C1E-E36A-AF9D-BD710F1C3E6B}"/>
                    </a:ext>
                  </a:extLst>
                </p:cNvPr>
                <p:cNvSpPr/>
                <p:nvPr/>
              </p:nvSpPr>
              <p:spPr bwMode="auto">
                <a:xfrm>
                  <a:off x="8572500" y="735106"/>
                  <a:ext cx="390172" cy="403414"/>
                </a:xfrm>
                <a:prstGeom prst="ellips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5EC87127-1A9B-8222-1D3D-9583BB7DAA24}"/>
                  </a:ext>
                </a:extLst>
              </p:cNvPr>
              <p:cNvGrpSpPr/>
              <p:nvPr/>
            </p:nvGrpSpPr>
            <p:grpSpPr>
              <a:xfrm>
                <a:off x="8527035" y="1312073"/>
                <a:ext cx="437133" cy="448236"/>
                <a:chOff x="8525539" y="690284"/>
                <a:chExt cx="484094" cy="493059"/>
              </a:xfrm>
            </p:grpSpPr>
            <p:sp>
              <p:nvSpPr>
                <p:cNvPr id="18" name="Circle: Hollow 17">
                  <a:extLst>
                    <a:ext uri="{FF2B5EF4-FFF2-40B4-BE49-F238E27FC236}">
                      <a16:creationId xmlns:a16="http://schemas.microsoft.com/office/drawing/2014/main" id="{DBB4B375-C20C-B025-D912-96FF5D6915B8}"/>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92C1E1F-F423-70D5-BE69-88E1B5605710}"/>
                    </a:ext>
                  </a:extLst>
                </p:cNvPr>
                <p:cNvSpPr/>
                <p:nvPr/>
              </p:nvSpPr>
              <p:spPr bwMode="auto">
                <a:xfrm>
                  <a:off x="8572500" y="735106"/>
                  <a:ext cx="390172" cy="403414"/>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7" name="Straight Connector 6">
              <a:extLst>
                <a:ext uri="{FF2B5EF4-FFF2-40B4-BE49-F238E27FC236}">
                  <a16:creationId xmlns:a16="http://schemas.microsoft.com/office/drawing/2014/main" id="{EE7E2F07-9CD4-3B27-6866-D35FC66B2A1D}"/>
                </a:ext>
              </a:extLst>
            </p:cNvPr>
            <p:cNvCxnSpPr>
              <a:cxnSpLocks/>
              <a:endCxn id="21" idx="0"/>
            </p:cNvCxnSpPr>
            <p:nvPr/>
          </p:nvCxnSpPr>
          <p:spPr>
            <a:xfrm flipH="1">
              <a:off x="8239175" y="1621915"/>
              <a:ext cx="30279" cy="351834"/>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6A0B743-DA9C-9A07-241E-0DAE264E68EC}"/>
                </a:ext>
              </a:extLst>
            </p:cNvPr>
            <p:cNvCxnSpPr>
              <a:cxnSpLocks/>
            </p:cNvCxnSpPr>
            <p:nvPr/>
          </p:nvCxnSpPr>
          <p:spPr>
            <a:xfrm flipH="1">
              <a:off x="7831986" y="1388011"/>
              <a:ext cx="244078" cy="1411"/>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29F821-BFBD-7591-8BC0-A1A8E5FBE405}"/>
                </a:ext>
              </a:extLst>
            </p:cNvPr>
            <p:cNvCxnSpPr>
              <a:cxnSpLocks/>
            </p:cNvCxnSpPr>
            <p:nvPr/>
          </p:nvCxnSpPr>
          <p:spPr>
            <a:xfrm flipH="1" flipV="1">
              <a:off x="8110567" y="866086"/>
              <a:ext cx="96748" cy="252251"/>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249D3C-F6A8-4144-35B1-6F950A6607A7}"/>
                </a:ext>
              </a:extLst>
            </p:cNvPr>
            <p:cNvCxnSpPr>
              <a:cxnSpLocks/>
              <a:endCxn id="27" idx="3"/>
            </p:cNvCxnSpPr>
            <p:nvPr/>
          </p:nvCxnSpPr>
          <p:spPr>
            <a:xfrm flipV="1">
              <a:off x="8598848" y="1092567"/>
              <a:ext cx="267667" cy="161533"/>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408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a:xfrm>
            <a:off x="691743" y="629310"/>
            <a:ext cx="5267355" cy="332399"/>
          </a:xfrm>
        </p:spPr>
        <p:txBody>
          <a:bodyPr/>
          <a:lstStyle/>
          <a:p>
            <a:r>
              <a:rPr lang="en-IN" sz="2400" dirty="0"/>
              <a:t>Problem with existing Architectures</a:t>
            </a:r>
          </a:p>
        </p:txBody>
      </p:sp>
      <p:sp>
        <p:nvSpPr>
          <p:cNvPr id="2" name="TextBox 1">
            <a:extLst>
              <a:ext uri="{FF2B5EF4-FFF2-40B4-BE49-F238E27FC236}">
                <a16:creationId xmlns:a16="http://schemas.microsoft.com/office/drawing/2014/main" id="{1BBF8F8C-423F-7142-858C-BABEBF87540B}"/>
              </a:ext>
            </a:extLst>
          </p:cNvPr>
          <p:cNvSpPr txBox="1"/>
          <p:nvPr/>
        </p:nvSpPr>
        <p:spPr>
          <a:xfrm>
            <a:off x="691743" y="1247614"/>
            <a:ext cx="11629410" cy="830997"/>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There’s a deep assumption that centralization is the solution to data management. This includes centralising all data and management activities using one central team, building one data platform, using one ETL framework, using one canonical model etc.,</a:t>
            </a:r>
          </a:p>
        </p:txBody>
      </p:sp>
      <p:sp>
        <p:nvSpPr>
          <p:cNvPr id="5" name="Rectangle: Rounded Corners 4">
            <a:extLst>
              <a:ext uri="{FF2B5EF4-FFF2-40B4-BE49-F238E27FC236}">
                <a16:creationId xmlns:a16="http://schemas.microsoft.com/office/drawing/2014/main" id="{8DDABD9E-E1BF-92C4-35A7-F97726FA4D92}"/>
              </a:ext>
            </a:extLst>
          </p:cNvPr>
          <p:cNvSpPr/>
          <p:nvPr/>
        </p:nvSpPr>
        <p:spPr bwMode="auto">
          <a:xfrm>
            <a:off x="774915" y="2650210"/>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Transactional Sources</a:t>
            </a:r>
          </a:p>
        </p:txBody>
      </p:sp>
      <p:sp>
        <p:nvSpPr>
          <p:cNvPr id="6" name="Rectangle: Rounded Corners 5">
            <a:extLst>
              <a:ext uri="{FF2B5EF4-FFF2-40B4-BE49-F238E27FC236}">
                <a16:creationId xmlns:a16="http://schemas.microsoft.com/office/drawing/2014/main" id="{078BA302-D06F-DB2D-2E3C-D3E73028FE7D}"/>
              </a:ext>
            </a:extLst>
          </p:cNvPr>
          <p:cNvSpPr/>
          <p:nvPr/>
        </p:nvSpPr>
        <p:spPr bwMode="auto">
          <a:xfrm>
            <a:off x="774915" y="3963146"/>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Transactional Sources</a:t>
            </a:r>
          </a:p>
        </p:txBody>
      </p:sp>
      <p:sp>
        <p:nvSpPr>
          <p:cNvPr id="7" name="Rectangle: Rounded Corners 6">
            <a:extLst>
              <a:ext uri="{FF2B5EF4-FFF2-40B4-BE49-F238E27FC236}">
                <a16:creationId xmlns:a16="http://schemas.microsoft.com/office/drawing/2014/main" id="{71A06083-13CE-B28A-1F7A-9341160BB1DF}"/>
              </a:ext>
            </a:extLst>
          </p:cNvPr>
          <p:cNvSpPr/>
          <p:nvPr/>
        </p:nvSpPr>
        <p:spPr bwMode="auto">
          <a:xfrm>
            <a:off x="774915" y="5429573"/>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Transactional Sources</a:t>
            </a:r>
          </a:p>
        </p:txBody>
      </p:sp>
      <p:sp>
        <p:nvSpPr>
          <p:cNvPr id="8" name="TextBox 7">
            <a:extLst>
              <a:ext uri="{FF2B5EF4-FFF2-40B4-BE49-F238E27FC236}">
                <a16:creationId xmlns:a16="http://schemas.microsoft.com/office/drawing/2014/main" id="{25E1C848-5228-7EB1-D3BC-340137DCEBD6}"/>
              </a:ext>
            </a:extLst>
          </p:cNvPr>
          <p:cNvSpPr txBox="1"/>
          <p:nvPr/>
        </p:nvSpPr>
        <p:spPr>
          <a:xfrm>
            <a:off x="596685" y="6625525"/>
            <a:ext cx="2301498" cy="276999"/>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 Providers</a:t>
            </a:r>
          </a:p>
        </p:txBody>
      </p:sp>
      <p:sp>
        <p:nvSpPr>
          <p:cNvPr id="9" name="Rectangle: Rounded Corners 8">
            <a:extLst>
              <a:ext uri="{FF2B5EF4-FFF2-40B4-BE49-F238E27FC236}">
                <a16:creationId xmlns:a16="http://schemas.microsoft.com/office/drawing/2014/main" id="{6092331B-244F-5CE5-BE47-B5D16D06DAB0}"/>
              </a:ext>
            </a:extLst>
          </p:cNvPr>
          <p:cNvSpPr/>
          <p:nvPr/>
        </p:nvSpPr>
        <p:spPr bwMode="auto">
          <a:xfrm>
            <a:off x="3533613" y="2526596"/>
            <a:ext cx="8028123" cy="37040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53C85DD5-C6EA-EDDB-03F4-928C723DB0A9}"/>
              </a:ext>
            </a:extLst>
          </p:cNvPr>
          <p:cNvSpPr txBox="1"/>
          <p:nvPr/>
        </p:nvSpPr>
        <p:spPr>
          <a:xfrm>
            <a:off x="5343040" y="2866990"/>
            <a:ext cx="4409267" cy="307777"/>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Segoe UI"/>
                <a:ea typeface="+mn-ea"/>
                <a:cs typeface="+mn-cs"/>
              </a:rPr>
              <a:t>Centralised Architecture</a:t>
            </a:r>
          </a:p>
        </p:txBody>
      </p:sp>
      <p:sp>
        <p:nvSpPr>
          <p:cNvPr id="11" name="TextBox 10">
            <a:extLst>
              <a:ext uri="{FF2B5EF4-FFF2-40B4-BE49-F238E27FC236}">
                <a16:creationId xmlns:a16="http://schemas.microsoft.com/office/drawing/2014/main" id="{DB41F4D4-4319-F515-BCFB-37A2DF81FAE3}"/>
              </a:ext>
            </a:extLst>
          </p:cNvPr>
          <p:cNvSpPr txBox="1"/>
          <p:nvPr/>
        </p:nvSpPr>
        <p:spPr>
          <a:xfrm>
            <a:off x="3781586" y="3481207"/>
            <a:ext cx="7780150" cy="1538883"/>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Single team with centralised knowledge and book of work</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Centralised pipelines for all extraction / ingestion activities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Centralised transformations applied for harmonized data</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Central platform serves as a large integration database: all execution and analysis is done on the same platform</a:t>
            </a:r>
          </a:p>
        </p:txBody>
      </p:sp>
      <p:sp>
        <p:nvSpPr>
          <p:cNvPr id="12" name="Arrow: Right 11">
            <a:extLst>
              <a:ext uri="{FF2B5EF4-FFF2-40B4-BE49-F238E27FC236}">
                <a16:creationId xmlns:a16="http://schemas.microsoft.com/office/drawing/2014/main" id="{4469E5BB-29BE-9A60-6BF8-61E42520A5A5}"/>
              </a:ext>
            </a:extLst>
          </p:cNvPr>
          <p:cNvSpPr/>
          <p:nvPr/>
        </p:nvSpPr>
        <p:spPr bwMode="auto">
          <a:xfrm>
            <a:off x="2812942" y="3528447"/>
            <a:ext cx="658679" cy="1694482"/>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03F9EFC8-3FB3-E951-A401-ACBAE01B91BE}"/>
              </a:ext>
            </a:extLst>
          </p:cNvPr>
          <p:cNvSpPr/>
          <p:nvPr/>
        </p:nvSpPr>
        <p:spPr bwMode="auto">
          <a:xfrm>
            <a:off x="12398644" y="2437655"/>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Analytical Consumers</a:t>
            </a:r>
          </a:p>
        </p:txBody>
      </p:sp>
      <p:sp>
        <p:nvSpPr>
          <p:cNvPr id="14" name="Rectangle: Rounded Corners 13">
            <a:extLst>
              <a:ext uri="{FF2B5EF4-FFF2-40B4-BE49-F238E27FC236}">
                <a16:creationId xmlns:a16="http://schemas.microsoft.com/office/drawing/2014/main" id="{0A20364B-4670-6FA7-89E2-510B1777AD40}"/>
              </a:ext>
            </a:extLst>
          </p:cNvPr>
          <p:cNvSpPr/>
          <p:nvPr/>
        </p:nvSpPr>
        <p:spPr bwMode="auto">
          <a:xfrm>
            <a:off x="12398644" y="3750591"/>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Analytical Consumers</a:t>
            </a:r>
          </a:p>
        </p:txBody>
      </p:sp>
      <p:sp>
        <p:nvSpPr>
          <p:cNvPr id="15" name="Rectangle: Rounded Corners 14">
            <a:extLst>
              <a:ext uri="{FF2B5EF4-FFF2-40B4-BE49-F238E27FC236}">
                <a16:creationId xmlns:a16="http://schemas.microsoft.com/office/drawing/2014/main" id="{3059E2AC-C0FD-3026-2E80-0C9E91F0E152}"/>
              </a:ext>
            </a:extLst>
          </p:cNvPr>
          <p:cNvSpPr/>
          <p:nvPr/>
        </p:nvSpPr>
        <p:spPr bwMode="auto">
          <a:xfrm>
            <a:off x="12398644" y="5217018"/>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Analytical Consumers</a:t>
            </a:r>
          </a:p>
        </p:txBody>
      </p:sp>
      <p:sp>
        <p:nvSpPr>
          <p:cNvPr id="16" name="TextBox 15">
            <a:extLst>
              <a:ext uri="{FF2B5EF4-FFF2-40B4-BE49-F238E27FC236}">
                <a16:creationId xmlns:a16="http://schemas.microsoft.com/office/drawing/2014/main" id="{42050079-1450-0954-683F-0E7B6F824F7D}"/>
              </a:ext>
            </a:extLst>
          </p:cNvPr>
          <p:cNvSpPr txBox="1"/>
          <p:nvPr/>
        </p:nvSpPr>
        <p:spPr>
          <a:xfrm>
            <a:off x="12220414" y="6412970"/>
            <a:ext cx="2301498" cy="276999"/>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 Consumers</a:t>
            </a:r>
          </a:p>
        </p:txBody>
      </p:sp>
      <p:sp>
        <p:nvSpPr>
          <p:cNvPr id="17" name="Arrow: Right 16">
            <a:extLst>
              <a:ext uri="{FF2B5EF4-FFF2-40B4-BE49-F238E27FC236}">
                <a16:creationId xmlns:a16="http://schemas.microsoft.com/office/drawing/2014/main" id="{5052DE41-3744-5456-6905-BCD0055CAE3B}"/>
              </a:ext>
            </a:extLst>
          </p:cNvPr>
          <p:cNvSpPr/>
          <p:nvPr/>
        </p:nvSpPr>
        <p:spPr bwMode="auto">
          <a:xfrm>
            <a:off x="11650850" y="3439134"/>
            <a:ext cx="658679" cy="1694482"/>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92685A02-C1C0-3E0C-5E91-F3D8FD437C7F}"/>
              </a:ext>
            </a:extLst>
          </p:cNvPr>
          <p:cNvSpPr txBox="1"/>
          <p:nvPr/>
        </p:nvSpPr>
        <p:spPr>
          <a:xfrm>
            <a:off x="5151325" y="6459951"/>
            <a:ext cx="4578343" cy="276999"/>
          </a:xfrm>
          <a:prstGeom prst="rect">
            <a:avLst/>
          </a:prstGeom>
          <a:noFill/>
        </p:spPr>
        <p:txBody>
          <a:bodyPr wrap="square" lIns="0" tIns="0" rIns="0" bIns="0"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IN" sz="1800" dirty="0">
                <a:gradFill>
                  <a:gsLst>
                    <a:gs pos="2917">
                      <a:srgbClr val="000000"/>
                    </a:gs>
                    <a:gs pos="30000">
                      <a:srgbClr val="000000"/>
                    </a:gs>
                  </a:gsLst>
                  <a:lin ang="5400000" scaled="0"/>
                </a:gradFill>
                <a:latin typeface="Segoe UI"/>
              </a:rPr>
              <a:t>Hogward’s School of Witches and Wizardry </a:t>
            </a:r>
            <a:endParaRPr kumimoji="0" lang="en-IN"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238095FF-C6FE-1B66-EC72-D648EC0C8A21}"/>
              </a:ext>
            </a:extLst>
          </p:cNvPr>
          <p:cNvSpPr txBox="1"/>
          <p:nvPr/>
        </p:nvSpPr>
        <p:spPr>
          <a:xfrm>
            <a:off x="3899647" y="2866990"/>
            <a:ext cx="439271"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Clean</a:t>
            </a:r>
          </a:p>
        </p:txBody>
      </p:sp>
      <p:sp>
        <p:nvSpPr>
          <p:cNvPr id="20" name="TextBox 19">
            <a:extLst>
              <a:ext uri="{FF2B5EF4-FFF2-40B4-BE49-F238E27FC236}">
                <a16:creationId xmlns:a16="http://schemas.microsoft.com/office/drawing/2014/main" id="{323D4A43-F89B-9D47-90AF-76EDFD961F1B}"/>
              </a:ext>
            </a:extLst>
          </p:cNvPr>
          <p:cNvSpPr txBox="1"/>
          <p:nvPr/>
        </p:nvSpPr>
        <p:spPr>
          <a:xfrm>
            <a:off x="4653138" y="3090530"/>
            <a:ext cx="600787" cy="184666"/>
          </a:xfrm>
          <a:prstGeom prst="rect">
            <a:avLst/>
          </a:prstGeom>
          <a:noFill/>
        </p:spPr>
        <p:txBody>
          <a:bodyPr wrap="square" lIns="0" tIns="0" rIns="0" bIns="0" rtlCol="0">
            <a:spAutoFit/>
          </a:bodyPr>
          <a:lstStyle>
            <a:defPPr>
              <a:defRPr lang="en-US"/>
            </a:defPPr>
            <a:lvl1pPr>
              <a:defRPr sz="1200">
                <a:solidFill>
                  <a:srgbClr val="50E6FF"/>
                </a:solidFill>
              </a:defRPr>
            </a:lvl1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Translate</a:t>
            </a:r>
          </a:p>
        </p:txBody>
      </p:sp>
      <p:sp>
        <p:nvSpPr>
          <p:cNvPr id="21" name="TextBox 20">
            <a:extLst>
              <a:ext uri="{FF2B5EF4-FFF2-40B4-BE49-F238E27FC236}">
                <a16:creationId xmlns:a16="http://schemas.microsoft.com/office/drawing/2014/main" id="{8947341C-A34F-D7A9-A076-BE8798F21571}"/>
              </a:ext>
            </a:extLst>
          </p:cNvPr>
          <p:cNvSpPr txBox="1"/>
          <p:nvPr/>
        </p:nvSpPr>
        <p:spPr>
          <a:xfrm>
            <a:off x="5358311" y="2743879"/>
            <a:ext cx="600787" cy="184666"/>
          </a:xfrm>
          <a:prstGeom prst="rect">
            <a:avLst/>
          </a:prstGeom>
          <a:noFill/>
        </p:spPr>
        <p:txBody>
          <a:bodyPr wrap="square" lIns="0" tIns="0" rIns="0" bIns="0" rtlCol="0">
            <a:spAutoFit/>
          </a:bodyPr>
          <a:lstStyle>
            <a:defPPr>
              <a:defRPr lang="en-US"/>
            </a:defPPr>
            <a:lvl1pPr>
              <a:defRPr sz="1200">
                <a:solidFill>
                  <a:srgbClr val="50E6FF"/>
                </a:solidFill>
              </a:defRPr>
            </a:lvl1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Curate</a:t>
            </a:r>
          </a:p>
        </p:txBody>
      </p:sp>
      <p:sp>
        <p:nvSpPr>
          <p:cNvPr id="22" name="TextBox 21">
            <a:extLst>
              <a:ext uri="{FF2B5EF4-FFF2-40B4-BE49-F238E27FC236}">
                <a16:creationId xmlns:a16="http://schemas.microsoft.com/office/drawing/2014/main" id="{F61C156A-AA37-7380-BDB9-2712CE124358}"/>
              </a:ext>
            </a:extLst>
          </p:cNvPr>
          <p:cNvSpPr txBox="1"/>
          <p:nvPr/>
        </p:nvSpPr>
        <p:spPr>
          <a:xfrm>
            <a:off x="9429275" y="2824954"/>
            <a:ext cx="600787"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Analyse</a:t>
            </a:r>
          </a:p>
        </p:txBody>
      </p:sp>
      <p:sp>
        <p:nvSpPr>
          <p:cNvPr id="23" name="TextBox 22">
            <a:extLst>
              <a:ext uri="{FF2B5EF4-FFF2-40B4-BE49-F238E27FC236}">
                <a16:creationId xmlns:a16="http://schemas.microsoft.com/office/drawing/2014/main" id="{85E30C65-443A-D302-6B5A-D40823F7306B}"/>
              </a:ext>
            </a:extLst>
          </p:cNvPr>
          <p:cNvSpPr txBox="1"/>
          <p:nvPr/>
        </p:nvSpPr>
        <p:spPr>
          <a:xfrm>
            <a:off x="10356628" y="3101796"/>
            <a:ext cx="600787"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Model</a:t>
            </a:r>
          </a:p>
        </p:txBody>
      </p:sp>
      <p:sp>
        <p:nvSpPr>
          <p:cNvPr id="24" name="TextBox 23">
            <a:extLst>
              <a:ext uri="{FF2B5EF4-FFF2-40B4-BE49-F238E27FC236}">
                <a16:creationId xmlns:a16="http://schemas.microsoft.com/office/drawing/2014/main" id="{8B765BBA-380C-5842-2946-F2A4045D149A}"/>
              </a:ext>
            </a:extLst>
          </p:cNvPr>
          <p:cNvSpPr txBox="1"/>
          <p:nvPr/>
        </p:nvSpPr>
        <p:spPr>
          <a:xfrm>
            <a:off x="5515839" y="5660405"/>
            <a:ext cx="457124"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Enrich</a:t>
            </a:r>
          </a:p>
        </p:txBody>
      </p:sp>
      <p:sp>
        <p:nvSpPr>
          <p:cNvPr id="25" name="TextBox 24">
            <a:extLst>
              <a:ext uri="{FF2B5EF4-FFF2-40B4-BE49-F238E27FC236}">
                <a16:creationId xmlns:a16="http://schemas.microsoft.com/office/drawing/2014/main" id="{398165D0-6EB3-7799-18BD-B9310083C939}"/>
              </a:ext>
            </a:extLst>
          </p:cNvPr>
          <p:cNvSpPr txBox="1"/>
          <p:nvPr/>
        </p:nvSpPr>
        <p:spPr>
          <a:xfrm>
            <a:off x="8202782" y="5660405"/>
            <a:ext cx="636418"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Predict</a:t>
            </a:r>
          </a:p>
        </p:txBody>
      </p:sp>
      <p:sp>
        <p:nvSpPr>
          <p:cNvPr id="26" name="TextBox 25">
            <a:extLst>
              <a:ext uri="{FF2B5EF4-FFF2-40B4-BE49-F238E27FC236}">
                <a16:creationId xmlns:a16="http://schemas.microsoft.com/office/drawing/2014/main" id="{CC07A79E-8E1F-20E3-DAE5-5368E96295ED}"/>
              </a:ext>
            </a:extLst>
          </p:cNvPr>
          <p:cNvSpPr txBox="1"/>
          <p:nvPr/>
        </p:nvSpPr>
        <p:spPr>
          <a:xfrm>
            <a:off x="9628170" y="5184091"/>
            <a:ext cx="636418"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Conform</a:t>
            </a:r>
          </a:p>
        </p:txBody>
      </p:sp>
      <p:sp>
        <p:nvSpPr>
          <p:cNvPr id="27" name="TextBox 26">
            <a:extLst>
              <a:ext uri="{FF2B5EF4-FFF2-40B4-BE49-F238E27FC236}">
                <a16:creationId xmlns:a16="http://schemas.microsoft.com/office/drawing/2014/main" id="{7F06C84D-32C4-4F8A-7662-429858DCD31E}"/>
              </a:ext>
            </a:extLst>
          </p:cNvPr>
          <p:cNvSpPr txBox="1"/>
          <p:nvPr/>
        </p:nvSpPr>
        <p:spPr>
          <a:xfrm>
            <a:off x="6759539" y="5326530"/>
            <a:ext cx="738525"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Transform</a:t>
            </a:r>
          </a:p>
        </p:txBody>
      </p:sp>
      <p:sp>
        <p:nvSpPr>
          <p:cNvPr id="28" name="TextBox 27">
            <a:extLst>
              <a:ext uri="{FF2B5EF4-FFF2-40B4-BE49-F238E27FC236}">
                <a16:creationId xmlns:a16="http://schemas.microsoft.com/office/drawing/2014/main" id="{D1885161-E189-85C2-B6D3-1818B8474413}"/>
              </a:ext>
            </a:extLst>
          </p:cNvPr>
          <p:cNvSpPr txBox="1"/>
          <p:nvPr/>
        </p:nvSpPr>
        <p:spPr>
          <a:xfrm>
            <a:off x="4140781" y="5399344"/>
            <a:ext cx="738525" cy="184666"/>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0E6FF"/>
                </a:solidFill>
                <a:effectLst/>
                <a:uLnTx/>
                <a:uFillTx/>
                <a:latin typeface="Segoe UI"/>
                <a:ea typeface="+mn-ea"/>
                <a:cs typeface="+mn-cs"/>
              </a:rPr>
              <a:t>Model</a:t>
            </a:r>
          </a:p>
        </p:txBody>
      </p:sp>
      <p:sp>
        <p:nvSpPr>
          <p:cNvPr id="4" name="Rectangle: Rounded Corners 3">
            <a:extLst>
              <a:ext uri="{FF2B5EF4-FFF2-40B4-BE49-F238E27FC236}">
                <a16:creationId xmlns:a16="http://schemas.microsoft.com/office/drawing/2014/main" id="{B3AB8C3C-A5A6-BE16-2818-C7F13E73EC25}"/>
              </a:ext>
            </a:extLst>
          </p:cNvPr>
          <p:cNvSpPr/>
          <p:nvPr/>
        </p:nvSpPr>
        <p:spPr bwMode="auto">
          <a:xfrm>
            <a:off x="3533613" y="2556475"/>
            <a:ext cx="8028123" cy="37040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03945896-4154-82A4-E53A-C28B9DD2AC7F}"/>
              </a:ext>
            </a:extLst>
          </p:cNvPr>
          <p:cNvSpPr txBox="1"/>
          <p:nvPr/>
        </p:nvSpPr>
        <p:spPr>
          <a:xfrm>
            <a:off x="6320574" y="3938014"/>
            <a:ext cx="2913074" cy="615553"/>
          </a:xfrm>
          <a:prstGeom prst="rect">
            <a:avLst/>
          </a:prstGeom>
          <a:noFill/>
        </p:spPr>
        <p:txBody>
          <a:bodyPr wrap="square" lIns="0" tIns="0" rIns="0" bIns="0" rtlCol="0">
            <a:spAutoFit/>
          </a:bodyPr>
          <a:lstStyle/>
          <a:p>
            <a:pPr algn="l"/>
            <a:r>
              <a:rPr lang="en-IN" sz="4000" dirty="0">
                <a:solidFill>
                  <a:schemeClr val="bg1"/>
                </a:solidFill>
              </a:rPr>
              <a:t>Magic Box</a:t>
            </a:r>
          </a:p>
        </p:txBody>
      </p:sp>
      <p:pic>
        <p:nvPicPr>
          <p:cNvPr id="31" name="Graphic 30" descr="Magic Wand Auto with solid fill">
            <a:extLst>
              <a:ext uri="{FF2B5EF4-FFF2-40B4-BE49-F238E27FC236}">
                <a16:creationId xmlns:a16="http://schemas.microsoft.com/office/drawing/2014/main" id="{220838E6-DCF2-CE72-D13B-7C9DAB884C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6661" y="3229441"/>
            <a:ext cx="2253529" cy="2253529"/>
          </a:xfrm>
          <a:prstGeom prst="rect">
            <a:avLst/>
          </a:prstGeom>
        </p:spPr>
      </p:pic>
    </p:spTree>
    <p:extLst>
      <p:ext uri="{BB962C8B-B14F-4D97-AF65-F5344CB8AC3E}">
        <p14:creationId xmlns:p14="http://schemas.microsoft.com/office/powerpoint/2010/main" val="3605704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2A7D6-7FB1-4DCC-815C-23D62BB21C8C}"/>
              </a:ext>
            </a:extLst>
          </p:cNvPr>
          <p:cNvSpPr>
            <a:spLocks noGrp="1"/>
          </p:cNvSpPr>
          <p:nvPr>
            <p:ph type="title"/>
          </p:nvPr>
        </p:nvSpPr>
        <p:spPr>
          <a:xfrm>
            <a:off x="691743" y="629310"/>
            <a:ext cx="5267355" cy="332399"/>
          </a:xfrm>
        </p:spPr>
        <p:txBody>
          <a:bodyPr/>
          <a:lstStyle/>
          <a:p>
            <a:r>
              <a:rPr lang="en-IN" sz="2400" dirty="0"/>
              <a:t>Problem with existing Architectures</a:t>
            </a:r>
          </a:p>
        </p:txBody>
      </p:sp>
      <p:sp>
        <p:nvSpPr>
          <p:cNvPr id="2" name="TextBox 1">
            <a:extLst>
              <a:ext uri="{FF2B5EF4-FFF2-40B4-BE49-F238E27FC236}">
                <a16:creationId xmlns:a16="http://schemas.microsoft.com/office/drawing/2014/main" id="{1BBF8F8C-423F-7142-858C-BABEBF87540B}"/>
              </a:ext>
            </a:extLst>
          </p:cNvPr>
          <p:cNvSpPr txBox="1"/>
          <p:nvPr/>
        </p:nvSpPr>
        <p:spPr>
          <a:xfrm>
            <a:off x="691743" y="1247614"/>
            <a:ext cx="11629410" cy="830997"/>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There’s a deep assumption that centralization is the solution to data management. This includes centralising all data and management activities using one central team, building one data platform, using one ETL framework, using one canonical model etc.,</a:t>
            </a:r>
          </a:p>
        </p:txBody>
      </p:sp>
      <p:sp>
        <p:nvSpPr>
          <p:cNvPr id="5" name="Rectangle: Rounded Corners 4">
            <a:extLst>
              <a:ext uri="{FF2B5EF4-FFF2-40B4-BE49-F238E27FC236}">
                <a16:creationId xmlns:a16="http://schemas.microsoft.com/office/drawing/2014/main" id="{8DDABD9E-E1BF-92C4-35A7-F97726FA4D92}"/>
              </a:ext>
            </a:extLst>
          </p:cNvPr>
          <p:cNvSpPr/>
          <p:nvPr/>
        </p:nvSpPr>
        <p:spPr bwMode="auto">
          <a:xfrm>
            <a:off x="774915" y="2650210"/>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Transactional Sources</a:t>
            </a:r>
          </a:p>
        </p:txBody>
      </p:sp>
      <p:sp>
        <p:nvSpPr>
          <p:cNvPr id="6" name="Rectangle: Rounded Corners 5">
            <a:extLst>
              <a:ext uri="{FF2B5EF4-FFF2-40B4-BE49-F238E27FC236}">
                <a16:creationId xmlns:a16="http://schemas.microsoft.com/office/drawing/2014/main" id="{078BA302-D06F-DB2D-2E3C-D3E73028FE7D}"/>
              </a:ext>
            </a:extLst>
          </p:cNvPr>
          <p:cNvSpPr/>
          <p:nvPr/>
        </p:nvSpPr>
        <p:spPr bwMode="auto">
          <a:xfrm>
            <a:off x="774915" y="3963146"/>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Transactional Sources</a:t>
            </a:r>
          </a:p>
        </p:txBody>
      </p:sp>
      <p:sp>
        <p:nvSpPr>
          <p:cNvPr id="7" name="Rectangle: Rounded Corners 6">
            <a:extLst>
              <a:ext uri="{FF2B5EF4-FFF2-40B4-BE49-F238E27FC236}">
                <a16:creationId xmlns:a16="http://schemas.microsoft.com/office/drawing/2014/main" id="{71A06083-13CE-B28A-1F7A-9341160BB1DF}"/>
              </a:ext>
            </a:extLst>
          </p:cNvPr>
          <p:cNvSpPr/>
          <p:nvPr/>
        </p:nvSpPr>
        <p:spPr bwMode="auto">
          <a:xfrm>
            <a:off x="774915" y="5429573"/>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Transactional Sources</a:t>
            </a:r>
          </a:p>
        </p:txBody>
      </p:sp>
      <p:sp>
        <p:nvSpPr>
          <p:cNvPr id="8" name="TextBox 7">
            <a:extLst>
              <a:ext uri="{FF2B5EF4-FFF2-40B4-BE49-F238E27FC236}">
                <a16:creationId xmlns:a16="http://schemas.microsoft.com/office/drawing/2014/main" id="{25E1C848-5228-7EB1-D3BC-340137DCEBD6}"/>
              </a:ext>
            </a:extLst>
          </p:cNvPr>
          <p:cNvSpPr txBox="1"/>
          <p:nvPr/>
        </p:nvSpPr>
        <p:spPr>
          <a:xfrm>
            <a:off x="596685" y="6625525"/>
            <a:ext cx="2301498"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Data Providers</a:t>
            </a:r>
          </a:p>
        </p:txBody>
      </p:sp>
      <p:sp>
        <p:nvSpPr>
          <p:cNvPr id="9" name="Rectangle: Rounded Corners 8">
            <a:extLst>
              <a:ext uri="{FF2B5EF4-FFF2-40B4-BE49-F238E27FC236}">
                <a16:creationId xmlns:a16="http://schemas.microsoft.com/office/drawing/2014/main" id="{6092331B-244F-5CE5-BE47-B5D16D06DAB0}"/>
              </a:ext>
            </a:extLst>
          </p:cNvPr>
          <p:cNvSpPr/>
          <p:nvPr/>
        </p:nvSpPr>
        <p:spPr bwMode="auto">
          <a:xfrm>
            <a:off x="3533613" y="2526596"/>
            <a:ext cx="8028123" cy="37040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53C85DD5-C6EA-EDDB-03F4-928C723DB0A9}"/>
              </a:ext>
            </a:extLst>
          </p:cNvPr>
          <p:cNvSpPr txBox="1"/>
          <p:nvPr/>
        </p:nvSpPr>
        <p:spPr>
          <a:xfrm>
            <a:off x="5343040" y="2866990"/>
            <a:ext cx="4409267" cy="307777"/>
          </a:xfrm>
          <a:prstGeom prst="rect">
            <a:avLst/>
          </a:prstGeom>
          <a:noFill/>
        </p:spPr>
        <p:txBody>
          <a:bodyPr wrap="square" lIns="0" tIns="0" rIns="0" bIns="0" rtlCol="0">
            <a:spAutoFit/>
          </a:bodyPr>
          <a:lstStyle/>
          <a:p>
            <a:pPr algn="ctr"/>
            <a:r>
              <a:rPr lang="en-IN" sz="2000" b="1" dirty="0">
                <a:solidFill>
                  <a:schemeClr val="bg1"/>
                </a:solidFill>
              </a:rPr>
              <a:t>Centralised Architecture</a:t>
            </a:r>
          </a:p>
        </p:txBody>
      </p:sp>
      <p:sp>
        <p:nvSpPr>
          <p:cNvPr id="11" name="TextBox 10">
            <a:extLst>
              <a:ext uri="{FF2B5EF4-FFF2-40B4-BE49-F238E27FC236}">
                <a16:creationId xmlns:a16="http://schemas.microsoft.com/office/drawing/2014/main" id="{DB41F4D4-4319-F515-BCFB-37A2DF81FAE3}"/>
              </a:ext>
            </a:extLst>
          </p:cNvPr>
          <p:cNvSpPr txBox="1"/>
          <p:nvPr/>
        </p:nvSpPr>
        <p:spPr>
          <a:xfrm>
            <a:off x="3781586" y="3481207"/>
            <a:ext cx="7780150" cy="1538883"/>
          </a:xfrm>
          <a:prstGeom prst="rect">
            <a:avLst/>
          </a:prstGeom>
          <a:noFill/>
        </p:spPr>
        <p:txBody>
          <a:bodyPr wrap="square" lIns="0" tIns="0" rIns="0" bIns="0" rtlCol="0">
            <a:spAutoFit/>
          </a:bodyPr>
          <a:lstStyle/>
          <a:p>
            <a:pPr algn="l"/>
            <a:r>
              <a:rPr lang="en-IN" sz="2000" dirty="0">
                <a:solidFill>
                  <a:schemeClr val="bg1"/>
                </a:solidFill>
              </a:rPr>
              <a:t>Single team with centralised knowledge and book of work</a:t>
            </a:r>
          </a:p>
          <a:p>
            <a:pPr algn="l"/>
            <a:r>
              <a:rPr lang="en-IN" sz="2000" dirty="0">
                <a:solidFill>
                  <a:schemeClr val="bg1"/>
                </a:solidFill>
              </a:rPr>
              <a:t>Centralised pipelines for all extraction / ingestion activities</a:t>
            </a:r>
          </a:p>
          <a:p>
            <a:pPr algn="l"/>
            <a:r>
              <a:rPr lang="en-IN" sz="2000" dirty="0">
                <a:solidFill>
                  <a:schemeClr val="bg1"/>
                </a:solidFill>
              </a:rPr>
              <a:t>Centralised transformations applied for harmonized data</a:t>
            </a:r>
          </a:p>
          <a:p>
            <a:pPr algn="l"/>
            <a:r>
              <a:rPr lang="en-IN" sz="2000" dirty="0">
                <a:solidFill>
                  <a:schemeClr val="bg1"/>
                </a:solidFill>
              </a:rPr>
              <a:t>Central platform serves as a large integration database: all execution and analysis is done on the same platform</a:t>
            </a:r>
          </a:p>
        </p:txBody>
      </p:sp>
      <p:sp>
        <p:nvSpPr>
          <p:cNvPr id="12" name="Arrow: Right 11">
            <a:extLst>
              <a:ext uri="{FF2B5EF4-FFF2-40B4-BE49-F238E27FC236}">
                <a16:creationId xmlns:a16="http://schemas.microsoft.com/office/drawing/2014/main" id="{4469E5BB-29BE-9A60-6BF8-61E42520A5A5}"/>
              </a:ext>
            </a:extLst>
          </p:cNvPr>
          <p:cNvSpPr/>
          <p:nvPr/>
        </p:nvSpPr>
        <p:spPr bwMode="auto">
          <a:xfrm>
            <a:off x="2812942" y="3528447"/>
            <a:ext cx="658679" cy="1694482"/>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03F9EFC8-3FB3-E951-A401-ACBAE01B91BE}"/>
              </a:ext>
            </a:extLst>
          </p:cNvPr>
          <p:cNvSpPr/>
          <p:nvPr/>
        </p:nvSpPr>
        <p:spPr bwMode="auto">
          <a:xfrm>
            <a:off x="12398644" y="2437655"/>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Analytical Consumers</a:t>
            </a:r>
          </a:p>
        </p:txBody>
      </p:sp>
      <p:sp>
        <p:nvSpPr>
          <p:cNvPr id="14" name="Rectangle: Rounded Corners 13">
            <a:extLst>
              <a:ext uri="{FF2B5EF4-FFF2-40B4-BE49-F238E27FC236}">
                <a16:creationId xmlns:a16="http://schemas.microsoft.com/office/drawing/2014/main" id="{0A20364B-4670-6FA7-89E2-510B1777AD40}"/>
              </a:ext>
            </a:extLst>
          </p:cNvPr>
          <p:cNvSpPr/>
          <p:nvPr/>
        </p:nvSpPr>
        <p:spPr bwMode="auto">
          <a:xfrm>
            <a:off x="12398644" y="3750591"/>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Analytical Consumers</a:t>
            </a:r>
          </a:p>
        </p:txBody>
      </p:sp>
      <p:sp>
        <p:nvSpPr>
          <p:cNvPr id="15" name="Rectangle: Rounded Corners 14">
            <a:extLst>
              <a:ext uri="{FF2B5EF4-FFF2-40B4-BE49-F238E27FC236}">
                <a16:creationId xmlns:a16="http://schemas.microsoft.com/office/drawing/2014/main" id="{3059E2AC-C0FD-3026-2E80-0C9E91F0E152}"/>
              </a:ext>
            </a:extLst>
          </p:cNvPr>
          <p:cNvSpPr/>
          <p:nvPr/>
        </p:nvSpPr>
        <p:spPr bwMode="auto">
          <a:xfrm>
            <a:off x="12398644" y="5217018"/>
            <a:ext cx="1906292" cy="830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gradFill>
                  <a:gsLst>
                    <a:gs pos="0">
                      <a:srgbClr val="FFFFFF"/>
                    </a:gs>
                    <a:gs pos="100000">
                      <a:srgbClr val="FFFFFF"/>
                    </a:gs>
                  </a:gsLst>
                  <a:lin ang="5400000" scaled="0"/>
                </a:gradFill>
                <a:ea typeface="Segoe UI" pitchFamily="34" charset="0"/>
                <a:cs typeface="Segoe UI" pitchFamily="34" charset="0"/>
              </a:rPr>
              <a:t>Analytical Consumers</a:t>
            </a:r>
          </a:p>
        </p:txBody>
      </p:sp>
      <p:sp>
        <p:nvSpPr>
          <p:cNvPr id="16" name="TextBox 15">
            <a:extLst>
              <a:ext uri="{FF2B5EF4-FFF2-40B4-BE49-F238E27FC236}">
                <a16:creationId xmlns:a16="http://schemas.microsoft.com/office/drawing/2014/main" id="{42050079-1450-0954-683F-0E7B6F824F7D}"/>
              </a:ext>
            </a:extLst>
          </p:cNvPr>
          <p:cNvSpPr txBox="1"/>
          <p:nvPr/>
        </p:nvSpPr>
        <p:spPr>
          <a:xfrm>
            <a:off x="12220414" y="6412970"/>
            <a:ext cx="2301498"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Data Consumers</a:t>
            </a:r>
          </a:p>
        </p:txBody>
      </p:sp>
      <p:sp>
        <p:nvSpPr>
          <p:cNvPr id="17" name="Arrow: Right 16">
            <a:extLst>
              <a:ext uri="{FF2B5EF4-FFF2-40B4-BE49-F238E27FC236}">
                <a16:creationId xmlns:a16="http://schemas.microsoft.com/office/drawing/2014/main" id="{5052DE41-3744-5456-6905-BCD0055CAE3B}"/>
              </a:ext>
            </a:extLst>
          </p:cNvPr>
          <p:cNvSpPr/>
          <p:nvPr/>
        </p:nvSpPr>
        <p:spPr bwMode="auto">
          <a:xfrm>
            <a:off x="11650850" y="3439134"/>
            <a:ext cx="658679" cy="1694482"/>
          </a:xfrm>
          <a:prstGeom prst="rightArrow">
            <a:avLst/>
          </a:prstGeom>
          <a:solidFill>
            <a:srgbClr val="9BF00B"/>
          </a:solid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92685A02-C1C0-3E0C-5E91-F3D8FD437C7F}"/>
              </a:ext>
            </a:extLst>
          </p:cNvPr>
          <p:cNvSpPr txBox="1"/>
          <p:nvPr/>
        </p:nvSpPr>
        <p:spPr>
          <a:xfrm>
            <a:off x="5000367" y="6517626"/>
            <a:ext cx="4256867"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Centralised Engineering Team</a:t>
            </a:r>
          </a:p>
        </p:txBody>
      </p:sp>
      <p:sp>
        <p:nvSpPr>
          <p:cNvPr id="19" name="TextBox 18">
            <a:extLst>
              <a:ext uri="{FF2B5EF4-FFF2-40B4-BE49-F238E27FC236}">
                <a16:creationId xmlns:a16="http://schemas.microsoft.com/office/drawing/2014/main" id="{238095FF-C6FE-1B66-EC72-D648EC0C8A21}"/>
              </a:ext>
            </a:extLst>
          </p:cNvPr>
          <p:cNvSpPr txBox="1"/>
          <p:nvPr/>
        </p:nvSpPr>
        <p:spPr>
          <a:xfrm>
            <a:off x="3899647" y="2866990"/>
            <a:ext cx="439271" cy="184666"/>
          </a:xfrm>
          <a:prstGeom prst="rect">
            <a:avLst/>
          </a:prstGeom>
          <a:noFill/>
        </p:spPr>
        <p:txBody>
          <a:bodyPr wrap="square" lIns="0" tIns="0" rIns="0" bIns="0" rtlCol="0">
            <a:spAutoFit/>
          </a:bodyPr>
          <a:lstStyle/>
          <a:p>
            <a:pPr algn="l"/>
            <a:r>
              <a:rPr lang="en-IN" sz="1200" dirty="0">
                <a:solidFill>
                  <a:srgbClr val="50E6FF"/>
                </a:solidFill>
              </a:rPr>
              <a:t>Clean</a:t>
            </a:r>
          </a:p>
        </p:txBody>
      </p:sp>
      <p:sp>
        <p:nvSpPr>
          <p:cNvPr id="20" name="TextBox 19">
            <a:extLst>
              <a:ext uri="{FF2B5EF4-FFF2-40B4-BE49-F238E27FC236}">
                <a16:creationId xmlns:a16="http://schemas.microsoft.com/office/drawing/2014/main" id="{323D4A43-F89B-9D47-90AF-76EDFD961F1B}"/>
              </a:ext>
            </a:extLst>
          </p:cNvPr>
          <p:cNvSpPr txBox="1"/>
          <p:nvPr/>
        </p:nvSpPr>
        <p:spPr>
          <a:xfrm>
            <a:off x="4653138" y="3090530"/>
            <a:ext cx="600787" cy="184666"/>
          </a:xfrm>
          <a:prstGeom prst="rect">
            <a:avLst/>
          </a:prstGeom>
          <a:noFill/>
        </p:spPr>
        <p:txBody>
          <a:bodyPr wrap="square" lIns="0" tIns="0" rIns="0" bIns="0" rtlCol="0">
            <a:spAutoFit/>
          </a:bodyPr>
          <a:lstStyle>
            <a:defPPr>
              <a:defRPr lang="en-US"/>
            </a:defPPr>
            <a:lvl1pPr>
              <a:defRPr sz="1200">
                <a:solidFill>
                  <a:srgbClr val="50E6FF"/>
                </a:solidFill>
              </a:defRPr>
            </a:lvl1pPr>
          </a:lstStyle>
          <a:p>
            <a:r>
              <a:rPr lang="en-IN" dirty="0"/>
              <a:t>Translate</a:t>
            </a:r>
          </a:p>
        </p:txBody>
      </p:sp>
      <p:sp>
        <p:nvSpPr>
          <p:cNvPr id="21" name="TextBox 20">
            <a:extLst>
              <a:ext uri="{FF2B5EF4-FFF2-40B4-BE49-F238E27FC236}">
                <a16:creationId xmlns:a16="http://schemas.microsoft.com/office/drawing/2014/main" id="{8947341C-A34F-D7A9-A076-BE8798F21571}"/>
              </a:ext>
            </a:extLst>
          </p:cNvPr>
          <p:cNvSpPr txBox="1"/>
          <p:nvPr/>
        </p:nvSpPr>
        <p:spPr>
          <a:xfrm>
            <a:off x="5358311" y="2743879"/>
            <a:ext cx="600787" cy="184666"/>
          </a:xfrm>
          <a:prstGeom prst="rect">
            <a:avLst/>
          </a:prstGeom>
          <a:noFill/>
        </p:spPr>
        <p:txBody>
          <a:bodyPr wrap="square" lIns="0" tIns="0" rIns="0" bIns="0" rtlCol="0">
            <a:spAutoFit/>
          </a:bodyPr>
          <a:lstStyle>
            <a:defPPr>
              <a:defRPr lang="en-US"/>
            </a:defPPr>
            <a:lvl1pPr>
              <a:defRPr sz="1200">
                <a:solidFill>
                  <a:srgbClr val="50E6FF"/>
                </a:solidFill>
              </a:defRPr>
            </a:lvl1pPr>
          </a:lstStyle>
          <a:p>
            <a:r>
              <a:rPr lang="en-IN" dirty="0"/>
              <a:t>Curate</a:t>
            </a:r>
          </a:p>
        </p:txBody>
      </p:sp>
      <p:sp>
        <p:nvSpPr>
          <p:cNvPr id="22" name="TextBox 21">
            <a:extLst>
              <a:ext uri="{FF2B5EF4-FFF2-40B4-BE49-F238E27FC236}">
                <a16:creationId xmlns:a16="http://schemas.microsoft.com/office/drawing/2014/main" id="{F61C156A-AA37-7380-BDB9-2712CE124358}"/>
              </a:ext>
            </a:extLst>
          </p:cNvPr>
          <p:cNvSpPr txBox="1"/>
          <p:nvPr/>
        </p:nvSpPr>
        <p:spPr>
          <a:xfrm>
            <a:off x="9429275" y="2824954"/>
            <a:ext cx="600787" cy="184666"/>
          </a:xfrm>
          <a:prstGeom prst="rect">
            <a:avLst/>
          </a:prstGeom>
          <a:noFill/>
        </p:spPr>
        <p:txBody>
          <a:bodyPr wrap="square" lIns="0" tIns="0" rIns="0" bIns="0" rtlCol="0">
            <a:spAutoFit/>
          </a:bodyPr>
          <a:lstStyle/>
          <a:p>
            <a:pPr algn="l"/>
            <a:r>
              <a:rPr lang="en-IN" sz="1200" dirty="0">
                <a:solidFill>
                  <a:srgbClr val="50E6FF"/>
                </a:solidFill>
              </a:rPr>
              <a:t>Analyse</a:t>
            </a:r>
          </a:p>
        </p:txBody>
      </p:sp>
      <p:sp>
        <p:nvSpPr>
          <p:cNvPr id="23" name="TextBox 22">
            <a:extLst>
              <a:ext uri="{FF2B5EF4-FFF2-40B4-BE49-F238E27FC236}">
                <a16:creationId xmlns:a16="http://schemas.microsoft.com/office/drawing/2014/main" id="{85E30C65-443A-D302-6B5A-D40823F7306B}"/>
              </a:ext>
            </a:extLst>
          </p:cNvPr>
          <p:cNvSpPr txBox="1"/>
          <p:nvPr/>
        </p:nvSpPr>
        <p:spPr>
          <a:xfrm>
            <a:off x="10356628" y="3101796"/>
            <a:ext cx="600787" cy="184666"/>
          </a:xfrm>
          <a:prstGeom prst="rect">
            <a:avLst/>
          </a:prstGeom>
          <a:noFill/>
        </p:spPr>
        <p:txBody>
          <a:bodyPr wrap="square" lIns="0" tIns="0" rIns="0" bIns="0" rtlCol="0">
            <a:spAutoFit/>
          </a:bodyPr>
          <a:lstStyle/>
          <a:p>
            <a:pPr algn="l"/>
            <a:r>
              <a:rPr lang="en-IN" sz="1200" dirty="0">
                <a:solidFill>
                  <a:srgbClr val="50E6FF"/>
                </a:solidFill>
              </a:rPr>
              <a:t>Model</a:t>
            </a:r>
          </a:p>
        </p:txBody>
      </p:sp>
      <p:sp>
        <p:nvSpPr>
          <p:cNvPr id="24" name="TextBox 23">
            <a:extLst>
              <a:ext uri="{FF2B5EF4-FFF2-40B4-BE49-F238E27FC236}">
                <a16:creationId xmlns:a16="http://schemas.microsoft.com/office/drawing/2014/main" id="{8B765BBA-380C-5842-2946-F2A4045D149A}"/>
              </a:ext>
            </a:extLst>
          </p:cNvPr>
          <p:cNvSpPr txBox="1"/>
          <p:nvPr/>
        </p:nvSpPr>
        <p:spPr>
          <a:xfrm>
            <a:off x="5515839" y="5660405"/>
            <a:ext cx="457124" cy="184666"/>
          </a:xfrm>
          <a:prstGeom prst="rect">
            <a:avLst/>
          </a:prstGeom>
          <a:noFill/>
        </p:spPr>
        <p:txBody>
          <a:bodyPr wrap="square" lIns="0" tIns="0" rIns="0" bIns="0" rtlCol="0">
            <a:spAutoFit/>
          </a:bodyPr>
          <a:lstStyle/>
          <a:p>
            <a:pPr algn="l"/>
            <a:r>
              <a:rPr lang="en-IN" sz="1200" dirty="0">
                <a:solidFill>
                  <a:srgbClr val="50E6FF"/>
                </a:solidFill>
              </a:rPr>
              <a:t>Enrich</a:t>
            </a:r>
          </a:p>
        </p:txBody>
      </p:sp>
      <p:sp>
        <p:nvSpPr>
          <p:cNvPr id="25" name="TextBox 24">
            <a:extLst>
              <a:ext uri="{FF2B5EF4-FFF2-40B4-BE49-F238E27FC236}">
                <a16:creationId xmlns:a16="http://schemas.microsoft.com/office/drawing/2014/main" id="{398165D0-6EB3-7799-18BD-B9310083C939}"/>
              </a:ext>
            </a:extLst>
          </p:cNvPr>
          <p:cNvSpPr txBox="1"/>
          <p:nvPr/>
        </p:nvSpPr>
        <p:spPr>
          <a:xfrm>
            <a:off x="8202782" y="5660405"/>
            <a:ext cx="636418" cy="184666"/>
          </a:xfrm>
          <a:prstGeom prst="rect">
            <a:avLst/>
          </a:prstGeom>
          <a:noFill/>
        </p:spPr>
        <p:txBody>
          <a:bodyPr wrap="square" lIns="0" tIns="0" rIns="0" bIns="0" rtlCol="0">
            <a:spAutoFit/>
          </a:bodyPr>
          <a:lstStyle/>
          <a:p>
            <a:pPr algn="l"/>
            <a:r>
              <a:rPr lang="en-IN" sz="1200" dirty="0">
                <a:solidFill>
                  <a:srgbClr val="50E6FF"/>
                </a:solidFill>
              </a:rPr>
              <a:t>Predict</a:t>
            </a:r>
          </a:p>
        </p:txBody>
      </p:sp>
      <p:sp>
        <p:nvSpPr>
          <p:cNvPr id="26" name="TextBox 25">
            <a:extLst>
              <a:ext uri="{FF2B5EF4-FFF2-40B4-BE49-F238E27FC236}">
                <a16:creationId xmlns:a16="http://schemas.microsoft.com/office/drawing/2014/main" id="{CC07A79E-8E1F-20E3-DAE5-5368E96295ED}"/>
              </a:ext>
            </a:extLst>
          </p:cNvPr>
          <p:cNvSpPr txBox="1"/>
          <p:nvPr/>
        </p:nvSpPr>
        <p:spPr>
          <a:xfrm>
            <a:off x="9628170" y="5184091"/>
            <a:ext cx="636418" cy="184666"/>
          </a:xfrm>
          <a:prstGeom prst="rect">
            <a:avLst/>
          </a:prstGeom>
          <a:noFill/>
        </p:spPr>
        <p:txBody>
          <a:bodyPr wrap="square" lIns="0" tIns="0" rIns="0" bIns="0" rtlCol="0">
            <a:spAutoFit/>
          </a:bodyPr>
          <a:lstStyle/>
          <a:p>
            <a:pPr algn="l"/>
            <a:r>
              <a:rPr lang="en-IN" sz="1200" dirty="0">
                <a:solidFill>
                  <a:srgbClr val="50E6FF"/>
                </a:solidFill>
              </a:rPr>
              <a:t>Conform</a:t>
            </a:r>
          </a:p>
        </p:txBody>
      </p:sp>
      <p:sp>
        <p:nvSpPr>
          <p:cNvPr id="27" name="TextBox 26">
            <a:extLst>
              <a:ext uri="{FF2B5EF4-FFF2-40B4-BE49-F238E27FC236}">
                <a16:creationId xmlns:a16="http://schemas.microsoft.com/office/drawing/2014/main" id="{7F06C84D-32C4-4F8A-7662-429858DCD31E}"/>
              </a:ext>
            </a:extLst>
          </p:cNvPr>
          <p:cNvSpPr txBox="1"/>
          <p:nvPr/>
        </p:nvSpPr>
        <p:spPr>
          <a:xfrm>
            <a:off x="6759539" y="5326530"/>
            <a:ext cx="738525" cy="184666"/>
          </a:xfrm>
          <a:prstGeom prst="rect">
            <a:avLst/>
          </a:prstGeom>
          <a:noFill/>
        </p:spPr>
        <p:txBody>
          <a:bodyPr wrap="square" lIns="0" tIns="0" rIns="0" bIns="0" rtlCol="0">
            <a:spAutoFit/>
          </a:bodyPr>
          <a:lstStyle/>
          <a:p>
            <a:pPr algn="l"/>
            <a:r>
              <a:rPr lang="en-IN" sz="1200" dirty="0">
                <a:solidFill>
                  <a:srgbClr val="50E6FF"/>
                </a:solidFill>
              </a:rPr>
              <a:t>Transform</a:t>
            </a:r>
          </a:p>
        </p:txBody>
      </p:sp>
      <p:sp>
        <p:nvSpPr>
          <p:cNvPr id="28" name="TextBox 27">
            <a:extLst>
              <a:ext uri="{FF2B5EF4-FFF2-40B4-BE49-F238E27FC236}">
                <a16:creationId xmlns:a16="http://schemas.microsoft.com/office/drawing/2014/main" id="{D1885161-E189-85C2-B6D3-1818B8474413}"/>
              </a:ext>
            </a:extLst>
          </p:cNvPr>
          <p:cNvSpPr txBox="1"/>
          <p:nvPr/>
        </p:nvSpPr>
        <p:spPr>
          <a:xfrm>
            <a:off x="4140781" y="5399344"/>
            <a:ext cx="738525" cy="184666"/>
          </a:xfrm>
          <a:prstGeom prst="rect">
            <a:avLst/>
          </a:prstGeom>
          <a:noFill/>
        </p:spPr>
        <p:txBody>
          <a:bodyPr wrap="square" lIns="0" tIns="0" rIns="0" bIns="0" rtlCol="0">
            <a:spAutoFit/>
          </a:bodyPr>
          <a:lstStyle/>
          <a:p>
            <a:pPr algn="l"/>
            <a:r>
              <a:rPr lang="en-IN" sz="1200" dirty="0">
                <a:solidFill>
                  <a:srgbClr val="50E6FF"/>
                </a:solidFill>
              </a:rPr>
              <a:t>Model</a:t>
            </a:r>
          </a:p>
        </p:txBody>
      </p:sp>
    </p:spTree>
    <p:extLst>
      <p:ext uri="{BB962C8B-B14F-4D97-AF65-F5344CB8AC3E}">
        <p14:creationId xmlns:p14="http://schemas.microsoft.com/office/powerpoint/2010/main" val="112354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142464A-5716-7392-F156-9187F5CDD0ED}"/>
              </a:ext>
            </a:extLst>
          </p:cNvPr>
          <p:cNvSpPr>
            <a:spLocks noGrp="1"/>
          </p:cNvSpPr>
          <p:nvPr>
            <p:ph type="title"/>
          </p:nvPr>
        </p:nvSpPr>
        <p:spPr>
          <a:xfrm>
            <a:off x="691743" y="296913"/>
            <a:ext cx="6460725" cy="601990"/>
          </a:xfrm>
        </p:spPr>
        <p:txBody>
          <a:bodyPr/>
          <a:lstStyle/>
          <a:p>
            <a:r>
              <a:rPr lang="en-IN" sz="2400" dirty="0"/>
              <a:t>Business drivers for moving to Data Mesh</a:t>
            </a:r>
          </a:p>
        </p:txBody>
      </p:sp>
      <p:sp>
        <p:nvSpPr>
          <p:cNvPr id="5" name="TextBox 4">
            <a:extLst>
              <a:ext uri="{FF2B5EF4-FFF2-40B4-BE49-F238E27FC236}">
                <a16:creationId xmlns:a16="http://schemas.microsoft.com/office/drawing/2014/main" id="{FA4DA3AF-82E9-C5A4-1C11-29EBB02F5E64}"/>
              </a:ext>
            </a:extLst>
          </p:cNvPr>
          <p:cNvSpPr txBox="1"/>
          <p:nvPr/>
        </p:nvSpPr>
        <p:spPr>
          <a:xfrm>
            <a:off x="691743" y="1247614"/>
            <a:ext cx="11629410" cy="553998"/>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Many enterprises are saddled with outdated Data Architectures that do not scale to the needs of large multi-disciplinary organisations.</a:t>
            </a:r>
          </a:p>
        </p:txBody>
      </p:sp>
      <p:graphicFrame>
        <p:nvGraphicFramePr>
          <p:cNvPr id="6" name="Diagram 5">
            <a:extLst>
              <a:ext uri="{FF2B5EF4-FFF2-40B4-BE49-F238E27FC236}">
                <a16:creationId xmlns:a16="http://schemas.microsoft.com/office/drawing/2014/main" id="{D22328BC-B59A-F92F-DD5D-4575A59A1A1F}"/>
              </a:ext>
            </a:extLst>
          </p:cNvPr>
          <p:cNvGraphicFramePr/>
          <p:nvPr>
            <p:extLst>
              <p:ext uri="{D42A27DB-BD31-4B8C-83A1-F6EECF244321}">
                <p14:modId xmlns:p14="http://schemas.microsoft.com/office/powerpoint/2010/main" val="4051610713"/>
              </p:ext>
            </p:extLst>
          </p:nvPr>
        </p:nvGraphicFramePr>
        <p:xfrm>
          <a:off x="2151681" y="1524613"/>
          <a:ext cx="10657669" cy="6366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94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45A1A7F-3CA3-A92A-04BE-901582494FA9}"/>
              </a:ext>
            </a:extLst>
          </p:cNvPr>
          <p:cNvSpPr/>
          <p:nvPr/>
        </p:nvSpPr>
        <p:spPr bwMode="auto">
          <a:xfrm>
            <a:off x="1524778" y="4774188"/>
            <a:ext cx="4123063"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1232529D-8727-7BCA-0815-964A39D42C6D}"/>
              </a:ext>
            </a:extLst>
          </p:cNvPr>
          <p:cNvSpPr/>
          <p:nvPr/>
        </p:nvSpPr>
        <p:spPr bwMode="auto">
          <a:xfrm>
            <a:off x="1509278" y="3522327"/>
            <a:ext cx="4123063"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5892AF1-FAD3-3411-5A90-DA8095F4721C}"/>
              </a:ext>
            </a:extLst>
          </p:cNvPr>
          <p:cNvSpPr/>
          <p:nvPr/>
        </p:nvSpPr>
        <p:spPr bwMode="auto">
          <a:xfrm>
            <a:off x="1509278" y="2272743"/>
            <a:ext cx="4123063"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a:extLst>
              <a:ext uri="{FF2B5EF4-FFF2-40B4-BE49-F238E27FC236}">
                <a16:creationId xmlns:a16="http://schemas.microsoft.com/office/drawing/2014/main" id="{49CF2FC4-2B17-0249-1A35-20FC9ECE21BB}"/>
              </a:ext>
            </a:extLst>
          </p:cNvPr>
          <p:cNvSpPr>
            <a:spLocks noGrp="1"/>
          </p:cNvSpPr>
          <p:nvPr>
            <p:ph type="title"/>
          </p:nvPr>
        </p:nvSpPr>
        <p:spPr>
          <a:xfrm>
            <a:off x="691743" y="234106"/>
            <a:ext cx="7816826" cy="734538"/>
          </a:xfrm>
        </p:spPr>
        <p:txBody>
          <a:bodyPr/>
          <a:lstStyle/>
          <a:p>
            <a:r>
              <a:rPr lang="en-IN" sz="2400" dirty="0"/>
              <a:t>Data Mesh : Paradigm shift towards domain-ownership	</a:t>
            </a:r>
          </a:p>
        </p:txBody>
      </p:sp>
      <p:sp>
        <p:nvSpPr>
          <p:cNvPr id="5" name="TextBox 4">
            <a:extLst>
              <a:ext uri="{FF2B5EF4-FFF2-40B4-BE49-F238E27FC236}">
                <a16:creationId xmlns:a16="http://schemas.microsoft.com/office/drawing/2014/main" id="{4A811EFB-4C3F-A25C-5D23-ACC2966BDAC3}"/>
              </a:ext>
            </a:extLst>
          </p:cNvPr>
          <p:cNvSpPr txBox="1"/>
          <p:nvPr/>
        </p:nvSpPr>
        <p:spPr>
          <a:xfrm>
            <a:off x="745987" y="891153"/>
            <a:ext cx="11629410" cy="553998"/>
          </a:xfrm>
          <a:prstGeom prst="rect">
            <a:avLst/>
          </a:prstGeom>
          <a:noFill/>
        </p:spPr>
        <p:txBody>
          <a:bodyPr wrap="square" lIns="0" tIns="0" rIns="0" bIns="0" rtlCol="0">
            <a:spAutoFit/>
          </a:bodyPr>
          <a:lstStyle/>
          <a:p>
            <a:pPr algn="l"/>
            <a:r>
              <a:rPr lang="en-IN" sz="1800" dirty="0">
                <a:gradFill>
                  <a:gsLst>
                    <a:gs pos="2917">
                      <a:schemeClr val="tx1"/>
                    </a:gs>
                    <a:gs pos="30000">
                      <a:schemeClr val="tx1"/>
                    </a:gs>
                  </a:gsLst>
                  <a:lin ang="5400000" scaled="0"/>
                </a:gradFill>
              </a:rPr>
              <a:t>New type of data eco-system, which shifts left towards a modern distributed data architecture that enables each domain to handle its own data pipelines allowing domain specific data and views as “Data as a Product”</a:t>
            </a:r>
          </a:p>
        </p:txBody>
      </p:sp>
      <p:sp>
        <p:nvSpPr>
          <p:cNvPr id="6" name="Rectangle: Rounded Corners 5">
            <a:extLst>
              <a:ext uri="{FF2B5EF4-FFF2-40B4-BE49-F238E27FC236}">
                <a16:creationId xmlns:a16="http://schemas.microsoft.com/office/drawing/2014/main" id="{57CF1ACE-82AD-7921-0873-B55D618D6830}"/>
              </a:ext>
            </a:extLst>
          </p:cNvPr>
          <p:cNvSpPr/>
          <p:nvPr/>
        </p:nvSpPr>
        <p:spPr bwMode="auto">
          <a:xfrm>
            <a:off x="1708688" y="2448086"/>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Providers</a:t>
            </a:r>
          </a:p>
        </p:txBody>
      </p:sp>
      <p:sp>
        <p:nvSpPr>
          <p:cNvPr id="7" name="Rectangle: Rounded Corners 6">
            <a:extLst>
              <a:ext uri="{FF2B5EF4-FFF2-40B4-BE49-F238E27FC236}">
                <a16:creationId xmlns:a16="http://schemas.microsoft.com/office/drawing/2014/main" id="{8DE3EDAC-DCF6-F9EB-C63A-8297C52B928B}"/>
              </a:ext>
            </a:extLst>
          </p:cNvPr>
          <p:cNvSpPr/>
          <p:nvPr/>
        </p:nvSpPr>
        <p:spPr bwMode="auto">
          <a:xfrm>
            <a:off x="1768098" y="3662120"/>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Providers</a:t>
            </a:r>
          </a:p>
        </p:txBody>
      </p:sp>
      <p:sp>
        <p:nvSpPr>
          <p:cNvPr id="8" name="Rectangle: Rounded Corners 7">
            <a:extLst>
              <a:ext uri="{FF2B5EF4-FFF2-40B4-BE49-F238E27FC236}">
                <a16:creationId xmlns:a16="http://schemas.microsoft.com/office/drawing/2014/main" id="{546DDFF5-51D0-F7CA-B059-536BC8614A53}"/>
              </a:ext>
            </a:extLst>
          </p:cNvPr>
          <p:cNvSpPr/>
          <p:nvPr/>
        </p:nvSpPr>
        <p:spPr bwMode="auto">
          <a:xfrm>
            <a:off x="1768098" y="4876154"/>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Providers</a:t>
            </a:r>
          </a:p>
        </p:txBody>
      </p:sp>
      <p:sp>
        <p:nvSpPr>
          <p:cNvPr id="9" name="Rectangle: Rounded Corners 8">
            <a:extLst>
              <a:ext uri="{FF2B5EF4-FFF2-40B4-BE49-F238E27FC236}">
                <a16:creationId xmlns:a16="http://schemas.microsoft.com/office/drawing/2014/main" id="{4D06408B-CDB8-3D1F-776F-21BC449DAEB0}"/>
              </a:ext>
            </a:extLst>
          </p:cNvPr>
          <p:cNvSpPr/>
          <p:nvPr/>
        </p:nvSpPr>
        <p:spPr bwMode="auto">
          <a:xfrm>
            <a:off x="3922363" y="2412535"/>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Product</a:t>
            </a:r>
          </a:p>
        </p:txBody>
      </p:sp>
      <p:sp>
        <p:nvSpPr>
          <p:cNvPr id="10" name="Rectangle: Rounded Corners 9">
            <a:extLst>
              <a:ext uri="{FF2B5EF4-FFF2-40B4-BE49-F238E27FC236}">
                <a16:creationId xmlns:a16="http://schemas.microsoft.com/office/drawing/2014/main" id="{135DB1E2-FEB3-AD09-95E2-C7047153B605}"/>
              </a:ext>
            </a:extLst>
          </p:cNvPr>
          <p:cNvSpPr/>
          <p:nvPr/>
        </p:nvSpPr>
        <p:spPr bwMode="auto">
          <a:xfrm>
            <a:off x="4020518" y="3662119"/>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Product</a:t>
            </a:r>
          </a:p>
        </p:txBody>
      </p:sp>
      <p:sp>
        <p:nvSpPr>
          <p:cNvPr id="11" name="Rectangle: Rounded Corners 10">
            <a:extLst>
              <a:ext uri="{FF2B5EF4-FFF2-40B4-BE49-F238E27FC236}">
                <a16:creationId xmlns:a16="http://schemas.microsoft.com/office/drawing/2014/main" id="{5958AFE2-C8CF-30F9-DEF9-E6B92AE75CCA}"/>
              </a:ext>
            </a:extLst>
          </p:cNvPr>
          <p:cNvSpPr/>
          <p:nvPr/>
        </p:nvSpPr>
        <p:spPr bwMode="auto">
          <a:xfrm>
            <a:off x="4020518" y="4911703"/>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Product</a:t>
            </a:r>
          </a:p>
        </p:txBody>
      </p:sp>
      <p:sp>
        <p:nvSpPr>
          <p:cNvPr id="15" name="Arrow: Right 14">
            <a:extLst>
              <a:ext uri="{FF2B5EF4-FFF2-40B4-BE49-F238E27FC236}">
                <a16:creationId xmlns:a16="http://schemas.microsoft.com/office/drawing/2014/main" id="{E8E5871C-03B9-807D-F6A8-19118C9160E0}"/>
              </a:ext>
            </a:extLst>
          </p:cNvPr>
          <p:cNvSpPr/>
          <p:nvPr/>
        </p:nvSpPr>
        <p:spPr bwMode="auto">
          <a:xfrm>
            <a:off x="3243020" y="2630565"/>
            <a:ext cx="679343"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BB7BC2AD-6F3C-501D-CBC6-636692D29BE6}"/>
              </a:ext>
            </a:extLst>
          </p:cNvPr>
          <p:cNvSpPr/>
          <p:nvPr/>
        </p:nvSpPr>
        <p:spPr bwMode="auto">
          <a:xfrm>
            <a:off x="3274018" y="3839433"/>
            <a:ext cx="746500"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4A53F933-39FA-4117-0E5B-4D137A6C9ECE}"/>
              </a:ext>
            </a:extLst>
          </p:cNvPr>
          <p:cNvSpPr/>
          <p:nvPr/>
        </p:nvSpPr>
        <p:spPr bwMode="auto">
          <a:xfrm>
            <a:off x="3302430" y="5081506"/>
            <a:ext cx="718088"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7B2DA3E4-5154-DDE2-B7A0-7B6104BF6DFA}"/>
              </a:ext>
            </a:extLst>
          </p:cNvPr>
          <p:cNvSpPr/>
          <p:nvPr/>
        </p:nvSpPr>
        <p:spPr bwMode="auto">
          <a:xfrm>
            <a:off x="6807633" y="4756720"/>
            <a:ext cx="5013699"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AB1C62AC-417E-AF3E-4011-796D77BAD8BD}"/>
              </a:ext>
            </a:extLst>
          </p:cNvPr>
          <p:cNvSpPr/>
          <p:nvPr/>
        </p:nvSpPr>
        <p:spPr bwMode="auto">
          <a:xfrm>
            <a:off x="6792133" y="3504859"/>
            <a:ext cx="5013700"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952E4403-CA71-5836-9E86-24154D4F39D8}"/>
              </a:ext>
            </a:extLst>
          </p:cNvPr>
          <p:cNvSpPr/>
          <p:nvPr/>
        </p:nvSpPr>
        <p:spPr bwMode="auto">
          <a:xfrm>
            <a:off x="6730139" y="2255275"/>
            <a:ext cx="5075694" cy="1046750"/>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DE950640-6CCB-A1FE-BF9D-9ACDD9FFFCF5}"/>
              </a:ext>
            </a:extLst>
          </p:cNvPr>
          <p:cNvSpPr/>
          <p:nvPr/>
        </p:nvSpPr>
        <p:spPr bwMode="auto">
          <a:xfrm>
            <a:off x="7226086" y="2430618"/>
            <a:ext cx="2190426"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Consumer Specific Transformation</a:t>
            </a:r>
          </a:p>
        </p:txBody>
      </p:sp>
      <p:sp>
        <p:nvSpPr>
          <p:cNvPr id="22" name="Rectangle: Rounded Corners 21">
            <a:extLst>
              <a:ext uri="{FF2B5EF4-FFF2-40B4-BE49-F238E27FC236}">
                <a16:creationId xmlns:a16="http://schemas.microsoft.com/office/drawing/2014/main" id="{BE1EB7E4-5114-673D-B7C9-6F460A993C23}"/>
              </a:ext>
            </a:extLst>
          </p:cNvPr>
          <p:cNvSpPr/>
          <p:nvPr/>
        </p:nvSpPr>
        <p:spPr bwMode="auto">
          <a:xfrm>
            <a:off x="7226086" y="3644652"/>
            <a:ext cx="2249835"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Consumer Specific Transformation</a:t>
            </a:r>
          </a:p>
        </p:txBody>
      </p:sp>
      <p:sp>
        <p:nvSpPr>
          <p:cNvPr id="23" name="Rectangle: Rounded Corners 22">
            <a:extLst>
              <a:ext uri="{FF2B5EF4-FFF2-40B4-BE49-F238E27FC236}">
                <a16:creationId xmlns:a16="http://schemas.microsoft.com/office/drawing/2014/main" id="{859D6081-5937-D1BD-0F6D-6D241256B4EB}"/>
              </a:ext>
            </a:extLst>
          </p:cNvPr>
          <p:cNvSpPr/>
          <p:nvPr/>
        </p:nvSpPr>
        <p:spPr bwMode="auto">
          <a:xfrm>
            <a:off x="7226086" y="4858686"/>
            <a:ext cx="2249835"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Consumer Specific Transformation</a:t>
            </a:r>
          </a:p>
        </p:txBody>
      </p:sp>
      <p:sp>
        <p:nvSpPr>
          <p:cNvPr id="24" name="Rectangle: Rounded Corners 23">
            <a:extLst>
              <a:ext uri="{FF2B5EF4-FFF2-40B4-BE49-F238E27FC236}">
                <a16:creationId xmlns:a16="http://schemas.microsoft.com/office/drawing/2014/main" id="{9948F2AF-48C8-BBFE-E28D-FA70D5F4918F}"/>
              </a:ext>
            </a:extLst>
          </p:cNvPr>
          <p:cNvSpPr/>
          <p:nvPr/>
        </p:nvSpPr>
        <p:spPr bwMode="auto">
          <a:xfrm>
            <a:off x="10095854" y="2395067"/>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Consumer</a:t>
            </a:r>
          </a:p>
        </p:txBody>
      </p:sp>
      <p:sp>
        <p:nvSpPr>
          <p:cNvPr id="25" name="Rectangle: Rounded Corners 24">
            <a:extLst>
              <a:ext uri="{FF2B5EF4-FFF2-40B4-BE49-F238E27FC236}">
                <a16:creationId xmlns:a16="http://schemas.microsoft.com/office/drawing/2014/main" id="{B8E0A857-6356-D7B3-326A-CCEE02113DA4}"/>
              </a:ext>
            </a:extLst>
          </p:cNvPr>
          <p:cNvSpPr/>
          <p:nvPr/>
        </p:nvSpPr>
        <p:spPr bwMode="auto">
          <a:xfrm>
            <a:off x="10194009" y="3644651"/>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Consumer</a:t>
            </a:r>
          </a:p>
        </p:txBody>
      </p:sp>
      <p:sp>
        <p:nvSpPr>
          <p:cNvPr id="26" name="Rectangle: Rounded Corners 25">
            <a:extLst>
              <a:ext uri="{FF2B5EF4-FFF2-40B4-BE49-F238E27FC236}">
                <a16:creationId xmlns:a16="http://schemas.microsoft.com/office/drawing/2014/main" id="{1451620B-6D30-9ED6-3602-D4ED799433FE}"/>
              </a:ext>
            </a:extLst>
          </p:cNvPr>
          <p:cNvSpPr/>
          <p:nvPr/>
        </p:nvSpPr>
        <p:spPr bwMode="auto">
          <a:xfrm>
            <a:off x="10194009" y="4894235"/>
            <a:ext cx="1534332" cy="7671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400" dirty="0">
                <a:gradFill>
                  <a:gsLst>
                    <a:gs pos="0">
                      <a:srgbClr val="FFFFFF"/>
                    </a:gs>
                    <a:gs pos="100000">
                      <a:srgbClr val="FFFFFF"/>
                    </a:gs>
                  </a:gsLst>
                  <a:lin ang="5400000" scaled="0"/>
                </a:gradFill>
                <a:ea typeface="Segoe UI" pitchFamily="34" charset="0"/>
                <a:cs typeface="Segoe UI" pitchFamily="34" charset="0"/>
              </a:rPr>
              <a:t>Data Consumer</a:t>
            </a:r>
          </a:p>
        </p:txBody>
      </p:sp>
      <p:sp>
        <p:nvSpPr>
          <p:cNvPr id="27" name="Arrow: Right 26">
            <a:extLst>
              <a:ext uri="{FF2B5EF4-FFF2-40B4-BE49-F238E27FC236}">
                <a16:creationId xmlns:a16="http://schemas.microsoft.com/office/drawing/2014/main" id="{68C3811C-0122-891F-23B4-ADADC4305B76}"/>
              </a:ext>
            </a:extLst>
          </p:cNvPr>
          <p:cNvSpPr/>
          <p:nvPr/>
        </p:nvSpPr>
        <p:spPr bwMode="auto">
          <a:xfrm>
            <a:off x="9416511" y="2613097"/>
            <a:ext cx="679343"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2B991D9A-F696-AF00-711E-3A6E2789BE27}"/>
              </a:ext>
            </a:extLst>
          </p:cNvPr>
          <p:cNvSpPr/>
          <p:nvPr/>
        </p:nvSpPr>
        <p:spPr bwMode="auto">
          <a:xfrm>
            <a:off x="9447509" y="3821965"/>
            <a:ext cx="746500"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Right 28">
            <a:extLst>
              <a:ext uri="{FF2B5EF4-FFF2-40B4-BE49-F238E27FC236}">
                <a16:creationId xmlns:a16="http://schemas.microsoft.com/office/drawing/2014/main" id="{75908BCD-6BFD-C1E3-D779-4149C8FF9698}"/>
              </a:ext>
            </a:extLst>
          </p:cNvPr>
          <p:cNvSpPr/>
          <p:nvPr/>
        </p:nvSpPr>
        <p:spPr bwMode="auto">
          <a:xfrm>
            <a:off x="9475921" y="5064038"/>
            <a:ext cx="718088"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Right 29">
            <a:extLst>
              <a:ext uri="{FF2B5EF4-FFF2-40B4-BE49-F238E27FC236}">
                <a16:creationId xmlns:a16="http://schemas.microsoft.com/office/drawing/2014/main" id="{BF3D14AE-2293-3A9E-4AF1-98A3070FDAF7}"/>
              </a:ext>
            </a:extLst>
          </p:cNvPr>
          <p:cNvSpPr/>
          <p:nvPr/>
        </p:nvSpPr>
        <p:spPr bwMode="auto">
          <a:xfrm>
            <a:off x="5623300" y="2582405"/>
            <a:ext cx="1141707"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Right 30">
            <a:extLst>
              <a:ext uri="{FF2B5EF4-FFF2-40B4-BE49-F238E27FC236}">
                <a16:creationId xmlns:a16="http://schemas.microsoft.com/office/drawing/2014/main" id="{C5B070F2-F842-61CB-F500-6D4246DA114A}"/>
              </a:ext>
            </a:extLst>
          </p:cNvPr>
          <p:cNvSpPr/>
          <p:nvPr/>
        </p:nvSpPr>
        <p:spPr bwMode="auto">
          <a:xfrm>
            <a:off x="5650426" y="3796439"/>
            <a:ext cx="1141707"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BBA3B1C4-4F5A-580F-FA41-30904EA3C611}"/>
              </a:ext>
            </a:extLst>
          </p:cNvPr>
          <p:cNvSpPr/>
          <p:nvPr/>
        </p:nvSpPr>
        <p:spPr bwMode="auto">
          <a:xfrm>
            <a:off x="5647841" y="5099587"/>
            <a:ext cx="1141707" cy="356461"/>
          </a:xfrm>
          <a:prstGeom prst="rightArrow">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1781F431-22A5-2BFD-4EBF-ED71F970DADE}"/>
              </a:ext>
            </a:extLst>
          </p:cNvPr>
          <p:cNvSpPr txBox="1"/>
          <p:nvPr/>
        </p:nvSpPr>
        <p:spPr>
          <a:xfrm>
            <a:off x="980268" y="2272743"/>
            <a:ext cx="369332" cy="3548195"/>
          </a:xfrm>
          <a:prstGeom prst="rect">
            <a:avLst/>
          </a:prstGeom>
          <a:noFill/>
        </p:spPr>
        <p:txBody>
          <a:bodyPr vert="vert270" wrap="square" lIns="0" tIns="0" rIns="0" bIns="0" rtlCol="0">
            <a:spAutoFit/>
          </a:bodyPr>
          <a:lstStyle/>
          <a:p>
            <a:pPr algn="ctr"/>
            <a:r>
              <a:rPr lang="en-IN" sz="2400" dirty="0">
                <a:gradFill>
                  <a:gsLst>
                    <a:gs pos="2917">
                      <a:schemeClr val="tx1"/>
                    </a:gs>
                    <a:gs pos="30000">
                      <a:schemeClr val="tx1"/>
                    </a:gs>
                  </a:gsLst>
                  <a:lin ang="5400000" scaled="0"/>
                </a:gradFill>
              </a:rPr>
              <a:t>Source-Oriented Domains</a:t>
            </a:r>
          </a:p>
        </p:txBody>
      </p:sp>
      <p:sp>
        <p:nvSpPr>
          <p:cNvPr id="34" name="TextBox 33">
            <a:extLst>
              <a:ext uri="{FF2B5EF4-FFF2-40B4-BE49-F238E27FC236}">
                <a16:creationId xmlns:a16="http://schemas.microsoft.com/office/drawing/2014/main" id="{CCA935F2-D65A-CF56-7898-143C5B7EEBA1}"/>
              </a:ext>
            </a:extLst>
          </p:cNvPr>
          <p:cNvSpPr txBox="1"/>
          <p:nvPr/>
        </p:nvSpPr>
        <p:spPr>
          <a:xfrm>
            <a:off x="11943168" y="2283431"/>
            <a:ext cx="738664" cy="3548195"/>
          </a:xfrm>
          <a:prstGeom prst="rect">
            <a:avLst/>
          </a:prstGeom>
          <a:noFill/>
        </p:spPr>
        <p:txBody>
          <a:bodyPr vert="vert270" wrap="square" lIns="0" tIns="0" rIns="0" bIns="0" rtlCol="0">
            <a:spAutoFit/>
          </a:bodyPr>
          <a:lstStyle/>
          <a:p>
            <a:pPr algn="ctr"/>
            <a:r>
              <a:rPr lang="en-IN" sz="2400" dirty="0">
                <a:gradFill>
                  <a:gsLst>
                    <a:gs pos="2917">
                      <a:schemeClr val="tx1"/>
                    </a:gs>
                    <a:gs pos="30000">
                      <a:schemeClr val="tx1"/>
                    </a:gs>
                  </a:gsLst>
                  <a:lin ang="5400000" scaled="0"/>
                </a:gradFill>
              </a:rPr>
              <a:t>Consumption-Oriented Domains</a:t>
            </a:r>
          </a:p>
        </p:txBody>
      </p:sp>
      <p:sp>
        <p:nvSpPr>
          <p:cNvPr id="35" name="TextBox 34">
            <a:extLst>
              <a:ext uri="{FF2B5EF4-FFF2-40B4-BE49-F238E27FC236}">
                <a16:creationId xmlns:a16="http://schemas.microsoft.com/office/drawing/2014/main" id="{3D5CBFFC-30E9-FE38-418F-AB9FE193C227}"/>
              </a:ext>
            </a:extLst>
          </p:cNvPr>
          <p:cNvSpPr txBox="1"/>
          <p:nvPr/>
        </p:nvSpPr>
        <p:spPr>
          <a:xfrm>
            <a:off x="1650569" y="6105525"/>
            <a:ext cx="10170763" cy="369332"/>
          </a:xfrm>
          <a:prstGeom prst="rect">
            <a:avLst/>
          </a:prstGeom>
          <a:solidFill>
            <a:srgbClr val="D2D2D2"/>
          </a:solidFill>
        </p:spPr>
        <p:txBody>
          <a:bodyPr wrap="square" lIns="0" tIns="0" rIns="0" bIns="0" rtlCol="0">
            <a:spAutoFit/>
          </a:bodyPr>
          <a:lstStyle/>
          <a:p>
            <a:pPr algn="ctr"/>
            <a:r>
              <a:rPr lang="en-IN" sz="2400" dirty="0">
                <a:gradFill>
                  <a:gsLst>
                    <a:gs pos="2917">
                      <a:schemeClr val="tx1"/>
                    </a:gs>
                    <a:gs pos="30000">
                      <a:schemeClr val="tx1"/>
                    </a:gs>
                  </a:gsLst>
                  <a:lin ang="5400000" scaled="0"/>
                </a:gradFill>
              </a:rPr>
              <a:t>Supporting governance and domain-agnostic platform infrastructure</a:t>
            </a:r>
          </a:p>
        </p:txBody>
      </p:sp>
      <p:pic>
        <p:nvPicPr>
          <p:cNvPr id="36" name="Picture 2" descr="PermissionIO GIF - Find &amp; Share on GIPHY">
            <a:extLst>
              <a:ext uri="{FF2B5EF4-FFF2-40B4-BE49-F238E27FC236}">
                <a16:creationId xmlns:a16="http://schemas.microsoft.com/office/drawing/2014/main" id="{9BE92170-2E1A-A30F-20A1-624A278C5C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65" b="9661"/>
          <a:stretch/>
        </p:blipFill>
        <p:spPr bwMode="auto">
          <a:xfrm>
            <a:off x="12192000" y="5831626"/>
            <a:ext cx="2196187" cy="20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22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 name="Oval 3085">
            <a:extLst>
              <a:ext uri="{FF2B5EF4-FFF2-40B4-BE49-F238E27FC236}">
                <a16:creationId xmlns:a16="http://schemas.microsoft.com/office/drawing/2014/main" id="{21852401-4337-EBEC-0322-F127A425BDD7}"/>
              </a:ext>
            </a:extLst>
          </p:cNvPr>
          <p:cNvSpPr/>
          <p:nvPr/>
        </p:nvSpPr>
        <p:spPr bwMode="auto">
          <a:xfrm>
            <a:off x="10732045" y="1123726"/>
            <a:ext cx="3164541" cy="2998342"/>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5" name="Oval 3084">
            <a:extLst>
              <a:ext uri="{FF2B5EF4-FFF2-40B4-BE49-F238E27FC236}">
                <a16:creationId xmlns:a16="http://schemas.microsoft.com/office/drawing/2014/main" id="{59DCBA15-3133-36E8-056C-50055CF8E47F}"/>
              </a:ext>
            </a:extLst>
          </p:cNvPr>
          <p:cNvSpPr/>
          <p:nvPr/>
        </p:nvSpPr>
        <p:spPr bwMode="auto">
          <a:xfrm>
            <a:off x="7306244" y="1116353"/>
            <a:ext cx="3164541" cy="2998342"/>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4" name="Oval 3083">
            <a:extLst>
              <a:ext uri="{FF2B5EF4-FFF2-40B4-BE49-F238E27FC236}">
                <a16:creationId xmlns:a16="http://schemas.microsoft.com/office/drawing/2014/main" id="{398E6F96-D284-F00F-21D7-13648C538E99}"/>
              </a:ext>
            </a:extLst>
          </p:cNvPr>
          <p:cNvSpPr/>
          <p:nvPr/>
        </p:nvSpPr>
        <p:spPr bwMode="auto">
          <a:xfrm>
            <a:off x="3917595" y="1123726"/>
            <a:ext cx="3164541" cy="2998342"/>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a:extLst>
              <a:ext uri="{FF2B5EF4-FFF2-40B4-BE49-F238E27FC236}">
                <a16:creationId xmlns:a16="http://schemas.microsoft.com/office/drawing/2014/main" id="{1E94A92D-C13A-8A2C-287F-8BD3218EF8C0}"/>
              </a:ext>
            </a:extLst>
          </p:cNvPr>
          <p:cNvSpPr>
            <a:spLocks noGrp="1"/>
          </p:cNvSpPr>
          <p:nvPr>
            <p:ph type="title"/>
          </p:nvPr>
        </p:nvSpPr>
        <p:spPr>
          <a:xfrm>
            <a:off x="251211" y="289633"/>
            <a:ext cx="7816826" cy="332399"/>
          </a:xfrm>
        </p:spPr>
        <p:txBody>
          <a:bodyPr/>
          <a:lstStyle/>
          <a:p>
            <a:r>
              <a:rPr lang="en-IN" sz="2400" dirty="0"/>
              <a:t>Data Mesh four foundation principles	</a:t>
            </a:r>
          </a:p>
        </p:txBody>
      </p:sp>
      <p:grpSp>
        <p:nvGrpSpPr>
          <p:cNvPr id="3087" name="Group 3086">
            <a:extLst>
              <a:ext uri="{FF2B5EF4-FFF2-40B4-BE49-F238E27FC236}">
                <a16:creationId xmlns:a16="http://schemas.microsoft.com/office/drawing/2014/main" id="{60426F7F-572A-7D5F-9FC5-2D5074DB9FDD}"/>
              </a:ext>
            </a:extLst>
          </p:cNvPr>
          <p:cNvGrpSpPr/>
          <p:nvPr/>
        </p:nvGrpSpPr>
        <p:grpSpPr>
          <a:xfrm>
            <a:off x="458661" y="1123726"/>
            <a:ext cx="3198365" cy="2998342"/>
            <a:chOff x="458661" y="1123726"/>
            <a:chExt cx="3198365" cy="2998342"/>
          </a:xfrm>
        </p:grpSpPr>
        <p:sp>
          <p:nvSpPr>
            <p:cNvPr id="3083" name="Oval 3082">
              <a:extLst>
                <a:ext uri="{FF2B5EF4-FFF2-40B4-BE49-F238E27FC236}">
                  <a16:creationId xmlns:a16="http://schemas.microsoft.com/office/drawing/2014/main" id="{79276E5E-A26D-2D82-918E-3AF851E59B1C}"/>
                </a:ext>
              </a:extLst>
            </p:cNvPr>
            <p:cNvSpPr/>
            <p:nvPr/>
          </p:nvSpPr>
          <p:spPr bwMode="auto">
            <a:xfrm>
              <a:off x="492485" y="1123726"/>
              <a:ext cx="3164541" cy="299834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Building Brick Wall with solid fill">
              <a:extLst>
                <a:ext uri="{FF2B5EF4-FFF2-40B4-BE49-F238E27FC236}">
                  <a16:creationId xmlns:a16="http://schemas.microsoft.com/office/drawing/2014/main" id="{7FE1B953-3E03-B563-48A2-6A678AAA54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446" y="1452281"/>
              <a:ext cx="1559859" cy="1559859"/>
            </a:xfrm>
            <a:prstGeom prst="rect">
              <a:avLst/>
            </a:prstGeom>
          </p:spPr>
        </p:pic>
        <p:sp>
          <p:nvSpPr>
            <p:cNvPr id="7" name="TextBox 6">
              <a:extLst>
                <a:ext uri="{FF2B5EF4-FFF2-40B4-BE49-F238E27FC236}">
                  <a16:creationId xmlns:a16="http://schemas.microsoft.com/office/drawing/2014/main" id="{05A4402B-BB7E-DC26-570C-107C37D261E6}"/>
                </a:ext>
              </a:extLst>
            </p:cNvPr>
            <p:cNvSpPr txBox="1"/>
            <p:nvPr/>
          </p:nvSpPr>
          <p:spPr>
            <a:xfrm>
              <a:off x="458661" y="2995531"/>
              <a:ext cx="3142130" cy="923330"/>
            </a:xfrm>
            <a:prstGeom prst="rect">
              <a:avLst/>
            </a:prstGeom>
            <a:noFill/>
          </p:spPr>
          <p:txBody>
            <a:bodyPr wrap="square" lIns="0" tIns="0" rIns="0" bIns="0" rtlCol="0">
              <a:spAutoFit/>
            </a:bodyPr>
            <a:lstStyle/>
            <a:p>
              <a:pPr algn="ctr"/>
              <a:r>
                <a:rPr lang="en-IN" sz="2000" dirty="0">
                  <a:solidFill>
                    <a:srgbClr val="054B16"/>
                  </a:solidFill>
                </a:rPr>
                <a:t>Domain-oriented decentralised data ownerships</a:t>
              </a:r>
            </a:p>
          </p:txBody>
        </p:sp>
      </p:grpSp>
      <p:sp>
        <p:nvSpPr>
          <p:cNvPr id="9" name="TextBox 8">
            <a:extLst>
              <a:ext uri="{FF2B5EF4-FFF2-40B4-BE49-F238E27FC236}">
                <a16:creationId xmlns:a16="http://schemas.microsoft.com/office/drawing/2014/main" id="{BF3DBBC6-6B80-561C-BD04-F60360276BE1}"/>
              </a:ext>
            </a:extLst>
          </p:cNvPr>
          <p:cNvSpPr txBox="1"/>
          <p:nvPr/>
        </p:nvSpPr>
        <p:spPr>
          <a:xfrm>
            <a:off x="458661" y="4114800"/>
            <a:ext cx="3414092" cy="249299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Architecture decomposed around domains : Origin and Knowledge of data.</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Data domains are boundaries that represent knowledge, behaviour, laws and activities around data.</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They are typically aligned with business concerns.</a:t>
            </a:r>
          </a:p>
        </p:txBody>
      </p:sp>
      <p:pic>
        <p:nvPicPr>
          <p:cNvPr id="11" name="Graphic 10" descr="Continuous Improvement with solid fill">
            <a:extLst>
              <a:ext uri="{FF2B5EF4-FFF2-40B4-BE49-F238E27FC236}">
                <a16:creationId xmlns:a16="http://schemas.microsoft.com/office/drawing/2014/main" id="{85EC3627-F45B-52FF-5B76-48DF2AEBB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671" y="1559856"/>
            <a:ext cx="1452284" cy="1452284"/>
          </a:xfrm>
          <a:prstGeom prst="rect">
            <a:avLst/>
          </a:prstGeom>
        </p:spPr>
      </p:pic>
      <p:sp>
        <p:nvSpPr>
          <p:cNvPr id="12" name="TextBox 11">
            <a:extLst>
              <a:ext uri="{FF2B5EF4-FFF2-40B4-BE49-F238E27FC236}">
                <a16:creationId xmlns:a16="http://schemas.microsoft.com/office/drawing/2014/main" id="{F0A76665-E4F3-5547-8412-D29A8D3755C7}"/>
              </a:ext>
            </a:extLst>
          </p:cNvPr>
          <p:cNvSpPr txBox="1"/>
          <p:nvPr/>
        </p:nvSpPr>
        <p:spPr>
          <a:xfrm>
            <a:off x="4141695" y="3037201"/>
            <a:ext cx="2734236" cy="307777"/>
          </a:xfrm>
          <a:prstGeom prst="rect">
            <a:avLst/>
          </a:prstGeom>
          <a:noFill/>
        </p:spPr>
        <p:txBody>
          <a:bodyPr wrap="square" lIns="0" tIns="0" rIns="0" bIns="0" rtlCol="0">
            <a:spAutoFit/>
          </a:bodyPr>
          <a:lstStyle/>
          <a:p>
            <a:pPr algn="ctr"/>
            <a:r>
              <a:rPr lang="en-IN" sz="2000" dirty="0">
                <a:solidFill>
                  <a:srgbClr val="054B16"/>
                </a:solidFill>
              </a:rPr>
              <a:t>Data as a Product</a:t>
            </a:r>
          </a:p>
        </p:txBody>
      </p:sp>
      <p:sp>
        <p:nvSpPr>
          <p:cNvPr id="14" name="TextBox 13">
            <a:extLst>
              <a:ext uri="{FF2B5EF4-FFF2-40B4-BE49-F238E27FC236}">
                <a16:creationId xmlns:a16="http://schemas.microsoft.com/office/drawing/2014/main" id="{7F10C4DF-AAC2-CFDE-6062-5BDE789E2A91}"/>
              </a:ext>
            </a:extLst>
          </p:cNvPr>
          <p:cNvSpPr txBox="1"/>
          <p:nvPr/>
        </p:nvSpPr>
        <p:spPr>
          <a:xfrm>
            <a:off x="4159624" y="4114800"/>
            <a:ext cx="2949387" cy="2769989"/>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Treat data as a product : Stable, Read optimised, and ready for consumption.</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Data from domain which has data transformation applied for improved readability and end user experience.</a:t>
            </a:r>
          </a:p>
          <a:p>
            <a:pPr algn="l"/>
            <a:endParaRPr lang="en-IN" sz="1800" dirty="0" err="1">
              <a:gradFill>
                <a:gsLst>
                  <a:gs pos="2917">
                    <a:schemeClr val="tx1"/>
                  </a:gs>
                  <a:gs pos="30000">
                    <a:schemeClr val="tx1"/>
                  </a:gs>
                </a:gsLst>
                <a:lin ang="5400000" scaled="0"/>
              </a:gradFill>
            </a:endParaRPr>
          </a:p>
        </p:txBody>
      </p:sp>
      <p:pic>
        <p:nvPicPr>
          <p:cNvPr id="16" name="Graphic 15" descr="Open hand with plant with solid fill">
            <a:extLst>
              <a:ext uri="{FF2B5EF4-FFF2-40B4-BE49-F238E27FC236}">
                <a16:creationId xmlns:a16="http://schemas.microsoft.com/office/drawing/2014/main" id="{26EC76AC-8C32-0C42-FA21-945E8BAC4C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9377" y="1468260"/>
            <a:ext cx="1245031" cy="1245031"/>
          </a:xfrm>
          <a:prstGeom prst="rect">
            <a:avLst/>
          </a:prstGeom>
        </p:spPr>
      </p:pic>
      <p:sp>
        <p:nvSpPr>
          <p:cNvPr id="17" name="TextBox 16">
            <a:extLst>
              <a:ext uri="{FF2B5EF4-FFF2-40B4-BE49-F238E27FC236}">
                <a16:creationId xmlns:a16="http://schemas.microsoft.com/office/drawing/2014/main" id="{09DD876C-C1DC-386D-52C5-E3310A82C9A1}"/>
              </a:ext>
            </a:extLst>
          </p:cNvPr>
          <p:cNvSpPr txBox="1"/>
          <p:nvPr/>
        </p:nvSpPr>
        <p:spPr>
          <a:xfrm>
            <a:off x="7534839" y="2817866"/>
            <a:ext cx="2734236" cy="955596"/>
          </a:xfrm>
          <a:prstGeom prst="rect">
            <a:avLst/>
          </a:prstGeom>
          <a:noFill/>
        </p:spPr>
        <p:txBody>
          <a:bodyPr wrap="square" lIns="0" tIns="0" rIns="0" bIns="0" rtlCol="0">
            <a:spAutoFit/>
          </a:bodyPr>
          <a:lstStyle/>
          <a:p>
            <a:pPr algn="ctr"/>
            <a:r>
              <a:rPr lang="en-IN" sz="2000" dirty="0">
                <a:solidFill>
                  <a:srgbClr val="054B16"/>
                </a:solidFill>
              </a:rPr>
              <a:t>Self serve data infrastructure as a platform</a:t>
            </a:r>
          </a:p>
        </p:txBody>
      </p:sp>
      <p:sp>
        <p:nvSpPr>
          <p:cNvPr id="18" name="TextBox 17">
            <a:extLst>
              <a:ext uri="{FF2B5EF4-FFF2-40B4-BE49-F238E27FC236}">
                <a16:creationId xmlns:a16="http://schemas.microsoft.com/office/drawing/2014/main" id="{9E04C9FC-EE3D-B90C-CB56-9EF42004BDE7}"/>
              </a:ext>
            </a:extLst>
          </p:cNvPr>
          <p:cNvSpPr txBox="1"/>
          <p:nvPr/>
        </p:nvSpPr>
        <p:spPr>
          <a:xfrm>
            <a:off x="7521392" y="4114695"/>
            <a:ext cx="2949387" cy="249299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Delivering self serve data platform that abstracts the technical complexity.</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Centred around automation, Self-service onboarding, global interoperability standards, and so on.</a:t>
            </a:r>
          </a:p>
          <a:p>
            <a:pPr algn="l"/>
            <a:endParaRPr lang="en-IN" sz="1800" dirty="0" err="1">
              <a:gradFill>
                <a:gsLst>
                  <a:gs pos="2917">
                    <a:schemeClr val="tx1"/>
                  </a:gs>
                  <a:gs pos="30000">
                    <a:schemeClr val="tx1"/>
                  </a:gs>
                </a:gsLst>
                <a:lin ang="5400000" scaled="0"/>
              </a:gradFill>
            </a:endParaRPr>
          </a:p>
        </p:txBody>
      </p:sp>
      <p:pic>
        <p:nvPicPr>
          <p:cNvPr id="20" name="Graphic 19" descr="Clipboard Badge with solid fill">
            <a:extLst>
              <a:ext uri="{FF2B5EF4-FFF2-40B4-BE49-F238E27FC236}">
                <a16:creationId xmlns:a16="http://schemas.microsoft.com/office/drawing/2014/main" id="{8096B4D4-0EC7-04DE-539F-AC4B5AFAAB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37901" y="1792937"/>
            <a:ext cx="914400" cy="914400"/>
          </a:xfrm>
          <a:prstGeom prst="rect">
            <a:avLst/>
          </a:prstGeom>
        </p:spPr>
      </p:pic>
      <p:sp>
        <p:nvSpPr>
          <p:cNvPr id="21" name="TextBox 20">
            <a:extLst>
              <a:ext uri="{FF2B5EF4-FFF2-40B4-BE49-F238E27FC236}">
                <a16:creationId xmlns:a16="http://schemas.microsoft.com/office/drawing/2014/main" id="{E2FAECA8-6F2F-7499-B611-64A7E685B6DE}"/>
              </a:ext>
            </a:extLst>
          </p:cNvPr>
          <p:cNvSpPr txBox="1"/>
          <p:nvPr/>
        </p:nvSpPr>
        <p:spPr>
          <a:xfrm>
            <a:off x="10927983" y="2814816"/>
            <a:ext cx="2734236" cy="923330"/>
          </a:xfrm>
          <a:prstGeom prst="rect">
            <a:avLst/>
          </a:prstGeom>
          <a:noFill/>
        </p:spPr>
        <p:txBody>
          <a:bodyPr wrap="square" lIns="0" tIns="0" rIns="0" bIns="0" rtlCol="0">
            <a:spAutoFit/>
          </a:bodyPr>
          <a:lstStyle/>
          <a:p>
            <a:pPr algn="ctr"/>
            <a:r>
              <a:rPr lang="en-IN" sz="2000" dirty="0">
                <a:solidFill>
                  <a:srgbClr val="054B16"/>
                </a:solidFill>
              </a:rPr>
              <a:t>Federated Computational Governance</a:t>
            </a:r>
          </a:p>
        </p:txBody>
      </p:sp>
      <p:sp>
        <p:nvSpPr>
          <p:cNvPr id="22" name="TextBox 21">
            <a:extLst>
              <a:ext uri="{FF2B5EF4-FFF2-40B4-BE49-F238E27FC236}">
                <a16:creationId xmlns:a16="http://schemas.microsoft.com/office/drawing/2014/main" id="{02191EE5-3EEB-9366-1F56-FC90A23E16FF}"/>
              </a:ext>
            </a:extLst>
          </p:cNvPr>
          <p:cNvSpPr txBox="1"/>
          <p:nvPr/>
        </p:nvSpPr>
        <p:spPr>
          <a:xfrm>
            <a:off x="11053486" y="4114695"/>
            <a:ext cx="2949387" cy="3046988"/>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Building an ecosystem and culture that conforms to the same set of standards such as data quality, security etc.,</a:t>
            </a:r>
          </a:p>
          <a:p>
            <a:pPr marL="285750" indent="-285750" algn="l">
              <a:buFont typeface="Arial" panose="020B0604020202020204" pitchFamily="34" charset="0"/>
              <a:buChar char="•"/>
            </a:pPr>
            <a:r>
              <a:rPr lang="en-IN" sz="1800" dirty="0">
                <a:gradFill>
                  <a:gsLst>
                    <a:gs pos="2917">
                      <a:schemeClr val="tx1"/>
                    </a:gs>
                    <a:gs pos="30000">
                      <a:schemeClr val="tx1"/>
                    </a:gs>
                  </a:gsLst>
                  <a:lin ang="5400000" scaled="0"/>
                </a:gradFill>
              </a:rPr>
              <a:t>Requires topologies, discoverable metadata repositories, data marketplace, and data democratization capabilities.</a:t>
            </a:r>
          </a:p>
        </p:txBody>
      </p:sp>
      <p:grpSp>
        <p:nvGrpSpPr>
          <p:cNvPr id="3082" name="Group 3081">
            <a:extLst>
              <a:ext uri="{FF2B5EF4-FFF2-40B4-BE49-F238E27FC236}">
                <a16:creationId xmlns:a16="http://schemas.microsoft.com/office/drawing/2014/main" id="{5441DE65-0B76-265A-FAF2-F31DDDAADC9D}"/>
              </a:ext>
            </a:extLst>
          </p:cNvPr>
          <p:cNvGrpSpPr/>
          <p:nvPr/>
        </p:nvGrpSpPr>
        <p:grpSpPr>
          <a:xfrm>
            <a:off x="6439806" y="131512"/>
            <a:ext cx="1230248" cy="1210360"/>
            <a:chOff x="7368600" y="411555"/>
            <a:chExt cx="1981588" cy="2065078"/>
          </a:xfrm>
        </p:grpSpPr>
        <p:cxnSp>
          <p:nvCxnSpPr>
            <p:cNvPr id="53" name="Straight Connector 52">
              <a:extLst>
                <a:ext uri="{FF2B5EF4-FFF2-40B4-BE49-F238E27FC236}">
                  <a16:creationId xmlns:a16="http://schemas.microsoft.com/office/drawing/2014/main" id="{41B25473-29CF-8033-2038-F33D0DFA8B7C}"/>
                </a:ext>
              </a:extLst>
            </p:cNvPr>
            <p:cNvCxnSpPr>
              <a:cxnSpLocks/>
              <a:endCxn id="39" idx="1"/>
            </p:cNvCxnSpPr>
            <p:nvPr/>
          </p:nvCxnSpPr>
          <p:spPr>
            <a:xfrm>
              <a:off x="8598848" y="1452281"/>
              <a:ext cx="325194" cy="187174"/>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00E453D-0D21-E785-94AF-86080E326239}"/>
                </a:ext>
              </a:extLst>
            </p:cNvPr>
            <p:cNvGrpSpPr/>
            <p:nvPr/>
          </p:nvGrpSpPr>
          <p:grpSpPr>
            <a:xfrm>
              <a:off x="7368600" y="411555"/>
              <a:ext cx="1981588" cy="2065078"/>
              <a:chOff x="7368600" y="411555"/>
              <a:chExt cx="1595568" cy="1673342"/>
            </a:xfrm>
          </p:grpSpPr>
          <p:sp>
            <p:nvSpPr>
              <p:cNvPr id="50" name="Pentagon 49">
                <a:extLst>
                  <a:ext uri="{FF2B5EF4-FFF2-40B4-BE49-F238E27FC236}">
                    <a16:creationId xmlns:a16="http://schemas.microsoft.com/office/drawing/2014/main" id="{B9725C21-BAA2-8783-C97B-0EBC91B4B304}"/>
                  </a:ext>
                </a:extLst>
              </p:cNvPr>
              <p:cNvSpPr/>
              <p:nvPr/>
            </p:nvSpPr>
            <p:spPr bwMode="auto">
              <a:xfrm rot="20022769">
                <a:off x="7449781" y="542116"/>
                <a:ext cx="1376286" cy="1280040"/>
              </a:xfrm>
              <a:prstGeom prst="pentagon">
                <a:avLst/>
              </a:prstGeom>
              <a:noFill/>
              <a:ln w="76200">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0622425A-7DAE-9582-30A2-3DE8939DA818}"/>
                  </a:ext>
                </a:extLst>
              </p:cNvPr>
              <p:cNvGrpSpPr/>
              <p:nvPr/>
            </p:nvGrpSpPr>
            <p:grpSpPr>
              <a:xfrm>
                <a:off x="7938248" y="919930"/>
                <a:ext cx="484094" cy="493059"/>
                <a:chOff x="7315200" y="797859"/>
                <a:chExt cx="752837" cy="761997"/>
              </a:xfrm>
            </p:grpSpPr>
            <p:sp>
              <p:nvSpPr>
                <p:cNvPr id="23" name="Circle: Hollow 22">
                  <a:extLst>
                    <a:ext uri="{FF2B5EF4-FFF2-40B4-BE49-F238E27FC236}">
                      <a16:creationId xmlns:a16="http://schemas.microsoft.com/office/drawing/2014/main" id="{09568F72-F486-0485-90E6-CD6542A736C8}"/>
                    </a:ext>
                  </a:extLst>
                </p:cNvPr>
                <p:cNvSpPr/>
                <p:nvPr/>
              </p:nvSpPr>
              <p:spPr bwMode="auto">
                <a:xfrm>
                  <a:off x="7315200" y="797859"/>
                  <a:ext cx="752837" cy="761997"/>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Microsoft Azure - Wikipedia">
                  <a:extLst>
                    <a:ext uri="{FF2B5EF4-FFF2-40B4-BE49-F238E27FC236}">
                      <a16:creationId xmlns:a16="http://schemas.microsoft.com/office/drawing/2014/main" id="{F49ECF6E-CFDF-B14E-CFB5-7C3A02672C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03462" y="972660"/>
                  <a:ext cx="381281" cy="381281"/>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79215DC-0545-41E6-15FC-24A0304A4A6D}"/>
                  </a:ext>
                </a:extLst>
              </p:cNvPr>
              <p:cNvGrpSpPr/>
              <p:nvPr/>
            </p:nvGrpSpPr>
            <p:grpSpPr>
              <a:xfrm>
                <a:off x="8480714" y="609602"/>
                <a:ext cx="437133" cy="448236"/>
                <a:chOff x="8525539" y="690284"/>
                <a:chExt cx="484094" cy="493059"/>
              </a:xfrm>
            </p:grpSpPr>
            <p:sp>
              <p:nvSpPr>
                <p:cNvPr id="24" name="Circle: Hollow 23">
                  <a:extLst>
                    <a:ext uri="{FF2B5EF4-FFF2-40B4-BE49-F238E27FC236}">
                      <a16:creationId xmlns:a16="http://schemas.microsoft.com/office/drawing/2014/main" id="{A218D792-F5E7-C8C1-09D2-8AD9CD3B09FE}"/>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ABE6D293-D68C-1200-9F2D-C61A05AC86F0}"/>
                    </a:ext>
                  </a:extLst>
                </p:cNvPr>
                <p:cNvSpPr/>
                <p:nvPr/>
              </p:nvSpPr>
              <p:spPr bwMode="auto">
                <a:xfrm>
                  <a:off x="8572500" y="735106"/>
                  <a:ext cx="390172" cy="403414"/>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F06B818A-8318-44E5-8F1D-72D4803E1797}"/>
                  </a:ext>
                </a:extLst>
              </p:cNvPr>
              <p:cNvGrpSpPr/>
              <p:nvPr/>
            </p:nvGrpSpPr>
            <p:grpSpPr>
              <a:xfrm>
                <a:off x="7368600" y="1101960"/>
                <a:ext cx="437133" cy="448236"/>
                <a:chOff x="8525539" y="690284"/>
                <a:chExt cx="484094" cy="493059"/>
              </a:xfrm>
            </p:grpSpPr>
            <p:sp>
              <p:nvSpPr>
                <p:cNvPr id="29" name="Circle: Hollow 28">
                  <a:extLst>
                    <a:ext uri="{FF2B5EF4-FFF2-40B4-BE49-F238E27FC236}">
                      <a16:creationId xmlns:a16="http://schemas.microsoft.com/office/drawing/2014/main" id="{C25C9A2B-E451-0B2C-2F6E-E2FD9F62897F}"/>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0DFFF85-673E-5F0C-012C-3A24B2073825}"/>
                    </a:ext>
                  </a:extLst>
                </p:cNvPr>
                <p:cNvSpPr/>
                <p:nvPr/>
              </p:nvSpPr>
              <p:spPr bwMode="auto">
                <a:xfrm>
                  <a:off x="8572500" y="735106"/>
                  <a:ext cx="390172" cy="403414"/>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0CA06EF8-08B8-6BD4-A281-EE8A09888714}"/>
                  </a:ext>
                </a:extLst>
              </p:cNvPr>
              <p:cNvGrpSpPr/>
              <p:nvPr/>
            </p:nvGrpSpPr>
            <p:grpSpPr>
              <a:xfrm>
                <a:off x="7644553" y="411555"/>
                <a:ext cx="437133" cy="448236"/>
                <a:chOff x="8525539" y="690284"/>
                <a:chExt cx="484094" cy="493059"/>
              </a:xfrm>
            </p:grpSpPr>
            <p:sp>
              <p:nvSpPr>
                <p:cNvPr id="32" name="Circle: Hollow 31">
                  <a:extLst>
                    <a:ext uri="{FF2B5EF4-FFF2-40B4-BE49-F238E27FC236}">
                      <a16:creationId xmlns:a16="http://schemas.microsoft.com/office/drawing/2014/main" id="{AAF64F3B-97DA-17C3-8053-9ADAFC80FA95}"/>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01194D3-2110-6577-6725-CADFDC0BCE5C}"/>
                    </a:ext>
                  </a:extLst>
                </p:cNvPr>
                <p:cNvSpPr/>
                <p:nvPr/>
              </p:nvSpPr>
              <p:spPr bwMode="auto">
                <a:xfrm>
                  <a:off x="8572500" y="735106"/>
                  <a:ext cx="390172" cy="403414"/>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2CD962E7-48D2-F392-FFB5-2F04E19FA497}"/>
                  </a:ext>
                </a:extLst>
              </p:cNvPr>
              <p:cNvGrpSpPr/>
              <p:nvPr/>
            </p:nvGrpSpPr>
            <p:grpSpPr>
              <a:xfrm>
                <a:off x="7851017" y="1636661"/>
                <a:ext cx="437133" cy="448236"/>
                <a:chOff x="8525539" y="690284"/>
                <a:chExt cx="484094" cy="493059"/>
              </a:xfrm>
            </p:grpSpPr>
            <p:sp>
              <p:nvSpPr>
                <p:cNvPr id="35" name="Circle: Hollow 34">
                  <a:extLst>
                    <a:ext uri="{FF2B5EF4-FFF2-40B4-BE49-F238E27FC236}">
                      <a16:creationId xmlns:a16="http://schemas.microsoft.com/office/drawing/2014/main" id="{83C0AE4F-59EA-82FF-8C2B-89D836FCBFE1}"/>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9EC510B3-BFEF-16AF-86F6-CB7BF3764E5F}"/>
                    </a:ext>
                  </a:extLst>
                </p:cNvPr>
                <p:cNvSpPr/>
                <p:nvPr/>
              </p:nvSpPr>
              <p:spPr bwMode="auto">
                <a:xfrm>
                  <a:off x="8572500" y="735106"/>
                  <a:ext cx="390172" cy="403414"/>
                </a:xfrm>
                <a:prstGeom prst="ellips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FBB2B65E-4F3B-BF5C-DD4D-C9F0BA296ECB}"/>
                  </a:ext>
                </a:extLst>
              </p:cNvPr>
              <p:cNvGrpSpPr/>
              <p:nvPr/>
            </p:nvGrpSpPr>
            <p:grpSpPr>
              <a:xfrm>
                <a:off x="8527035" y="1312073"/>
                <a:ext cx="437133" cy="448236"/>
                <a:chOff x="8525539" y="690284"/>
                <a:chExt cx="484094" cy="493059"/>
              </a:xfrm>
            </p:grpSpPr>
            <p:sp>
              <p:nvSpPr>
                <p:cNvPr id="38" name="Circle: Hollow 37">
                  <a:extLst>
                    <a:ext uri="{FF2B5EF4-FFF2-40B4-BE49-F238E27FC236}">
                      <a16:creationId xmlns:a16="http://schemas.microsoft.com/office/drawing/2014/main" id="{5F98599B-BE74-B481-BD78-6C8051569AED}"/>
                    </a:ext>
                  </a:extLst>
                </p:cNvPr>
                <p:cNvSpPr/>
                <p:nvPr/>
              </p:nvSpPr>
              <p:spPr bwMode="auto">
                <a:xfrm>
                  <a:off x="8525539" y="690284"/>
                  <a:ext cx="484094" cy="493059"/>
                </a:xfrm>
                <a:prstGeom prst="donut">
                  <a:avLst>
                    <a:gd name="adj" fmla="val 1193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780C0E6-08AF-2896-8420-3D2171C54D79}"/>
                    </a:ext>
                  </a:extLst>
                </p:cNvPr>
                <p:cNvSpPr/>
                <p:nvPr/>
              </p:nvSpPr>
              <p:spPr bwMode="auto">
                <a:xfrm>
                  <a:off x="8572500" y="735106"/>
                  <a:ext cx="390172" cy="403414"/>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58" name="Straight Connector 57">
              <a:extLst>
                <a:ext uri="{FF2B5EF4-FFF2-40B4-BE49-F238E27FC236}">
                  <a16:creationId xmlns:a16="http://schemas.microsoft.com/office/drawing/2014/main" id="{8FA35C48-5F92-3BBC-6781-6EA4ED070D78}"/>
                </a:ext>
              </a:extLst>
            </p:cNvPr>
            <p:cNvCxnSpPr>
              <a:cxnSpLocks/>
              <a:endCxn id="36" idx="0"/>
            </p:cNvCxnSpPr>
            <p:nvPr/>
          </p:nvCxnSpPr>
          <p:spPr>
            <a:xfrm flipH="1">
              <a:off x="8239175" y="1621915"/>
              <a:ext cx="30279" cy="351834"/>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FE22A39-380E-E48E-72DA-9CC1BE4AF729}"/>
                </a:ext>
              </a:extLst>
            </p:cNvPr>
            <p:cNvCxnSpPr>
              <a:cxnSpLocks/>
            </p:cNvCxnSpPr>
            <p:nvPr/>
          </p:nvCxnSpPr>
          <p:spPr>
            <a:xfrm flipH="1">
              <a:off x="7831986" y="1388011"/>
              <a:ext cx="244078" cy="1411"/>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C0410DE8-0D66-3238-0432-9D9B6C62EC4A}"/>
                </a:ext>
              </a:extLst>
            </p:cNvPr>
            <p:cNvCxnSpPr>
              <a:cxnSpLocks/>
            </p:cNvCxnSpPr>
            <p:nvPr/>
          </p:nvCxnSpPr>
          <p:spPr>
            <a:xfrm flipH="1" flipV="1">
              <a:off x="8110567" y="866086"/>
              <a:ext cx="96748" cy="252251"/>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BBF4A246-01FF-1DD1-5E08-C7BF5D4DCB1F}"/>
                </a:ext>
              </a:extLst>
            </p:cNvPr>
            <p:cNvCxnSpPr>
              <a:cxnSpLocks/>
              <a:endCxn id="26" idx="3"/>
            </p:cNvCxnSpPr>
            <p:nvPr/>
          </p:nvCxnSpPr>
          <p:spPr>
            <a:xfrm flipV="1">
              <a:off x="8598848" y="1092567"/>
              <a:ext cx="267667" cy="161533"/>
            </a:xfrm>
            <a:prstGeom prst="line">
              <a:avLst/>
            </a:prstGeom>
            <a:ln w="76200">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39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027AAF3-2E14-BFE1-5CDB-FCF7AE42CECF}"/>
              </a:ext>
            </a:extLst>
          </p:cNvPr>
          <p:cNvSpPr>
            <a:spLocks noGrp="1"/>
          </p:cNvSpPr>
          <p:nvPr>
            <p:ph type="title"/>
          </p:nvPr>
        </p:nvSpPr>
        <p:spPr>
          <a:xfrm>
            <a:off x="691743" y="303848"/>
            <a:ext cx="8012986" cy="494012"/>
          </a:xfrm>
        </p:spPr>
        <p:txBody>
          <a:bodyPr/>
          <a:lstStyle/>
          <a:p>
            <a:r>
              <a:rPr lang="en-IN" sz="2400" dirty="0"/>
              <a:t>Functional domain decomposition of a CPG Company	</a:t>
            </a:r>
          </a:p>
        </p:txBody>
      </p:sp>
      <p:sp>
        <p:nvSpPr>
          <p:cNvPr id="5" name="Rectangle 4">
            <a:extLst>
              <a:ext uri="{FF2B5EF4-FFF2-40B4-BE49-F238E27FC236}">
                <a16:creationId xmlns:a16="http://schemas.microsoft.com/office/drawing/2014/main" id="{576468FA-8120-05A4-6B93-DE56250119CB}"/>
              </a:ext>
            </a:extLst>
          </p:cNvPr>
          <p:cNvSpPr/>
          <p:nvPr/>
        </p:nvSpPr>
        <p:spPr bwMode="auto">
          <a:xfrm>
            <a:off x="691743" y="1371600"/>
            <a:ext cx="12351904" cy="12012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1600" dirty="0" err="1">
              <a:solidFill>
                <a:schemeClr val="tx1"/>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F8A9DCC-97EA-87F8-F6A4-BEC82C3D0883}"/>
              </a:ext>
            </a:extLst>
          </p:cNvPr>
          <p:cNvSpPr/>
          <p:nvPr/>
        </p:nvSpPr>
        <p:spPr bwMode="auto">
          <a:xfrm>
            <a:off x="780660" y="1918447"/>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ea typeface="Segoe UI" pitchFamily="34" charset="0"/>
                <a:cs typeface="Segoe UI" pitchFamily="34" charset="0"/>
              </a:rPr>
              <a:t>Voice of Customer	</a:t>
            </a:r>
          </a:p>
        </p:txBody>
      </p:sp>
      <p:sp>
        <p:nvSpPr>
          <p:cNvPr id="7" name="TextBox 6">
            <a:extLst>
              <a:ext uri="{FF2B5EF4-FFF2-40B4-BE49-F238E27FC236}">
                <a16:creationId xmlns:a16="http://schemas.microsoft.com/office/drawing/2014/main" id="{3E880A4C-D264-D6C5-273C-F871A655B1BE}"/>
              </a:ext>
            </a:extLst>
          </p:cNvPr>
          <p:cNvSpPr txBox="1"/>
          <p:nvPr/>
        </p:nvSpPr>
        <p:spPr>
          <a:xfrm>
            <a:off x="4186518" y="1452282"/>
            <a:ext cx="4329953"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Customer Services Management</a:t>
            </a:r>
          </a:p>
        </p:txBody>
      </p:sp>
      <p:sp>
        <p:nvSpPr>
          <p:cNvPr id="8" name="Rectangle: Rounded Corners 7">
            <a:extLst>
              <a:ext uri="{FF2B5EF4-FFF2-40B4-BE49-F238E27FC236}">
                <a16:creationId xmlns:a16="http://schemas.microsoft.com/office/drawing/2014/main" id="{E304E639-8356-3AC8-570B-0F4E199F4C55}"/>
              </a:ext>
            </a:extLst>
          </p:cNvPr>
          <p:cNvSpPr/>
          <p:nvPr/>
        </p:nvSpPr>
        <p:spPr bwMode="auto">
          <a:xfrm>
            <a:off x="2805952" y="1918447"/>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cs typeface="Segoe UI" pitchFamily="34" charset="0"/>
              </a:rPr>
              <a:t>Marketing Partnership</a:t>
            </a:r>
          </a:p>
        </p:txBody>
      </p:sp>
      <p:sp>
        <p:nvSpPr>
          <p:cNvPr id="9" name="Rectangle: Rounded Corners 8">
            <a:extLst>
              <a:ext uri="{FF2B5EF4-FFF2-40B4-BE49-F238E27FC236}">
                <a16:creationId xmlns:a16="http://schemas.microsoft.com/office/drawing/2014/main" id="{6FE595EB-03ED-DC37-6191-06DFAC32ABC3}"/>
              </a:ext>
            </a:extLst>
          </p:cNvPr>
          <p:cNvSpPr/>
          <p:nvPr/>
        </p:nvSpPr>
        <p:spPr bwMode="auto">
          <a:xfrm>
            <a:off x="4831244" y="1883043"/>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cs typeface="Segoe UI" pitchFamily="34" charset="0"/>
              </a:rPr>
              <a:t>Customer management</a:t>
            </a:r>
          </a:p>
        </p:txBody>
      </p:sp>
      <p:sp>
        <p:nvSpPr>
          <p:cNvPr id="10" name="Rectangle: Rounded Corners 9">
            <a:extLst>
              <a:ext uri="{FF2B5EF4-FFF2-40B4-BE49-F238E27FC236}">
                <a16:creationId xmlns:a16="http://schemas.microsoft.com/office/drawing/2014/main" id="{1B64E642-C449-9F05-246A-1E552EADDF47}"/>
              </a:ext>
            </a:extLst>
          </p:cNvPr>
          <p:cNvSpPr/>
          <p:nvPr/>
        </p:nvSpPr>
        <p:spPr bwMode="auto">
          <a:xfrm>
            <a:off x="6865505" y="1859723"/>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cs typeface="Segoe UI" pitchFamily="34" charset="0"/>
              </a:rPr>
              <a:t>Discount and loyalty management</a:t>
            </a:r>
          </a:p>
        </p:txBody>
      </p:sp>
      <p:sp>
        <p:nvSpPr>
          <p:cNvPr id="11" name="Rectangle: Rounded Corners 10">
            <a:extLst>
              <a:ext uri="{FF2B5EF4-FFF2-40B4-BE49-F238E27FC236}">
                <a16:creationId xmlns:a16="http://schemas.microsoft.com/office/drawing/2014/main" id="{DF3884E3-FE1E-913F-1020-3D3708706348}"/>
              </a:ext>
            </a:extLst>
          </p:cNvPr>
          <p:cNvSpPr/>
          <p:nvPr/>
        </p:nvSpPr>
        <p:spPr bwMode="auto">
          <a:xfrm>
            <a:off x="8899763" y="1859723"/>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cs typeface="Segoe UI" pitchFamily="34" charset="0"/>
              </a:rPr>
              <a:t>Promotion management</a:t>
            </a:r>
          </a:p>
        </p:txBody>
      </p:sp>
      <p:sp>
        <p:nvSpPr>
          <p:cNvPr id="12" name="Rectangle: Rounded Corners 11">
            <a:extLst>
              <a:ext uri="{FF2B5EF4-FFF2-40B4-BE49-F238E27FC236}">
                <a16:creationId xmlns:a16="http://schemas.microsoft.com/office/drawing/2014/main" id="{88953258-BAF3-6223-9AE1-2FC853CD6C76}"/>
              </a:ext>
            </a:extLst>
          </p:cNvPr>
          <p:cNvSpPr/>
          <p:nvPr/>
        </p:nvSpPr>
        <p:spPr bwMode="auto">
          <a:xfrm>
            <a:off x="10928444" y="1859723"/>
            <a:ext cx="1981200" cy="65442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gradFill>
                  <a:gsLst>
                    <a:gs pos="0">
                      <a:srgbClr val="FFFFFF"/>
                    </a:gs>
                    <a:gs pos="100000">
                      <a:srgbClr val="FFFFFF"/>
                    </a:gs>
                  </a:gsLst>
                  <a:lin ang="5400000" scaled="0"/>
                </a:gradFill>
                <a:cs typeface="Segoe UI" pitchFamily="34" charset="0"/>
              </a:rPr>
              <a:t>Campaign management</a:t>
            </a:r>
          </a:p>
        </p:txBody>
      </p:sp>
      <p:sp>
        <p:nvSpPr>
          <p:cNvPr id="13" name="Rectangle 12">
            <a:extLst>
              <a:ext uri="{FF2B5EF4-FFF2-40B4-BE49-F238E27FC236}">
                <a16:creationId xmlns:a16="http://schemas.microsoft.com/office/drawing/2014/main" id="{DB7C7F22-0F91-B4DC-6818-B716D61AC821}"/>
              </a:ext>
            </a:extLst>
          </p:cNvPr>
          <p:cNvSpPr/>
          <p:nvPr/>
        </p:nvSpPr>
        <p:spPr bwMode="auto">
          <a:xfrm>
            <a:off x="691743" y="2859740"/>
            <a:ext cx="12351904" cy="12012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1600" dirty="0" err="1">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5FB2409-2BDB-7FF7-9EB6-D260ACE0E4A9}"/>
              </a:ext>
            </a:extLst>
          </p:cNvPr>
          <p:cNvSpPr/>
          <p:nvPr/>
        </p:nvSpPr>
        <p:spPr bwMode="auto">
          <a:xfrm>
            <a:off x="780660" y="3406587"/>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Recruitment	</a:t>
            </a:r>
          </a:p>
        </p:txBody>
      </p:sp>
      <p:sp>
        <p:nvSpPr>
          <p:cNvPr id="15" name="TextBox 14">
            <a:extLst>
              <a:ext uri="{FF2B5EF4-FFF2-40B4-BE49-F238E27FC236}">
                <a16:creationId xmlns:a16="http://schemas.microsoft.com/office/drawing/2014/main" id="{90C7EB51-4FD4-1582-2E7E-1DB656187808}"/>
              </a:ext>
            </a:extLst>
          </p:cNvPr>
          <p:cNvSpPr txBox="1"/>
          <p:nvPr/>
        </p:nvSpPr>
        <p:spPr>
          <a:xfrm>
            <a:off x="4186518" y="2940422"/>
            <a:ext cx="4329953"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HR Management</a:t>
            </a:r>
          </a:p>
        </p:txBody>
      </p:sp>
      <p:sp>
        <p:nvSpPr>
          <p:cNvPr id="16" name="Rectangle: Rounded Corners 15">
            <a:extLst>
              <a:ext uri="{FF2B5EF4-FFF2-40B4-BE49-F238E27FC236}">
                <a16:creationId xmlns:a16="http://schemas.microsoft.com/office/drawing/2014/main" id="{C03C9A55-50DA-AA86-01EA-61F0C6863496}"/>
              </a:ext>
            </a:extLst>
          </p:cNvPr>
          <p:cNvSpPr/>
          <p:nvPr/>
        </p:nvSpPr>
        <p:spPr bwMode="auto">
          <a:xfrm>
            <a:off x="2805952" y="3406587"/>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Training and skill development</a:t>
            </a:r>
          </a:p>
        </p:txBody>
      </p:sp>
      <p:sp>
        <p:nvSpPr>
          <p:cNvPr id="17" name="Rectangle: Rounded Corners 16">
            <a:extLst>
              <a:ext uri="{FF2B5EF4-FFF2-40B4-BE49-F238E27FC236}">
                <a16:creationId xmlns:a16="http://schemas.microsoft.com/office/drawing/2014/main" id="{65E8DEEC-5601-D1AC-08BF-498FB91322CF}"/>
              </a:ext>
            </a:extLst>
          </p:cNvPr>
          <p:cNvSpPr/>
          <p:nvPr/>
        </p:nvSpPr>
        <p:spPr bwMode="auto">
          <a:xfrm>
            <a:off x="4831244" y="3389113"/>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Employee engagement</a:t>
            </a:r>
          </a:p>
        </p:txBody>
      </p:sp>
      <p:sp>
        <p:nvSpPr>
          <p:cNvPr id="18" name="Rectangle: Rounded Corners 17">
            <a:extLst>
              <a:ext uri="{FF2B5EF4-FFF2-40B4-BE49-F238E27FC236}">
                <a16:creationId xmlns:a16="http://schemas.microsoft.com/office/drawing/2014/main" id="{8B553E36-86D4-7F98-BFD6-A5260225148A}"/>
              </a:ext>
            </a:extLst>
          </p:cNvPr>
          <p:cNvSpPr/>
          <p:nvPr/>
        </p:nvSpPr>
        <p:spPr bwMode="auto">
          <a:xfrm>
            <a:off x="6865505" y="3347863"/>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Performance management</a:t>
            </a:r>
          </a:p>
        </p:txBody>
      </p:sp>
      <p:sp>
        <p:nvSpPr>
          <p:cNvPr id="19" name="Rectangle: Rounded Corners 18">
            <a:extLst>
              <a:ext uri="{FF2B5EF4-FFF2-40B4-BE49-F238E27FC236}">
                <a16:creationId xmlns:a16="http://schemas.microsoft.com/office/drawing/2014/main" id="{C0B1B8A5-026F-AF46-8519-94DBEB4BECA5}"/>
              </a:ext>
            </a:extLst>
          </p:cNvPr>
          <p:cNvSpPr/>
          <p:nvPr/>
        </p:nvSpPr>
        <p:spPr bwMode="auto">
          <a:xfrm>
            <a:off x="8899763" y="3347863"/>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Turn over management</a:t>
            </a:r>
          </a:p>
        </p:txBody>
      </p:sp>
      <p:sp>
        <p:nvSpPr>
          <p:cNvPr id="20" name="Rectangle: Rounded Corners 19">
            <a:extLst>
              <a:ext uri="{FF2B5EF4-FFF2-40B4-BE49-F238E27FC236}">
                <a16:creationId xmlns:a16="http://schemas.microsoft.com/office/drawing/2014/main" id="{BD967AA7-5EE4-A447-1D03-A74BE4D190EF}"/>
              </a:ext>
            </a:extLst>
          </p:cNvPr>
          <p:cNvSpPr/>
          <p:nvPr/>
        </p:nvSpPr>
        <p:spPr bwMode="auto">
          <a:xfrm>
            <a:off x="10928444" y="3347863"/>
            <a:ext cx="1981200" cy="654424"/>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Employee productivity</a:t>
            </a:r>
          </a:p>
        </p:txBody>
      </p:sp>
      <p:sp>
        <p:nvSpPr>
          <p:cNvPr id="21" name="Rectangle 20">
            <a:extLst>
              <a:ext uri="{FF2B5EF4-FFF2-40B4-BE49-F238E27FC236}">
                <a16:creationId xmlns:a16="http://schemas.microsoft.com/office/drawing/2014/main" id="{DF318D85-1E65-9F6D-B23F-F90606E09EA4}"/>
              </a:ext>
            </a:extLst>
          </p:cNvPr>
          <p:cNvSpPr/>
          <p:nvPr/>
        </p:nvSpPr>
        <p:spPr bwMode="auto">
          <a:xfrm>
            <a:off x="691743" y="4490410"/>
            <a:ext cx="12351904" cy="12012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1600" dirty="0" err="1">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3A8B4E65-A006-48F9-9C97-C0F69C8898BA}"/>
              </a:ext>
            </a:extLst>
          </p:cNvPr>
          <p:cNvSpPr/>
          <p:nvPr/>
        </p:nvSpPr>
        <p:spPr bwMode="auto">
          <a:xfrm>
            <a:off x="780660" y="5037257"/>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Infrastructure Procurement	</a:t>
            </a:r>
          </a:p>
        </p:txBody>
      </p:sp>
      <p:sp>
        <p:nvSpPr>
          <p:cNvPr id="23" name="TextBox 22">
            <a:extLst>
              <a:ext uri="{FF2B5EF4-FFF2-40B4-BE49-F238E27FC236}">
                <a16:creationId xmlns:a16="http://schemas.microsoft.com/office/drawing/2014/main" id="{86F196E2-AEF3-513A-5DE1-ECFE6B084520}"/>
              </a:ext>
            </a:extLst>
          </p:cNvPr>
          <p:cNvSpPr txBox="1"/>
          <p:nvPr/>
        </p:nvSpPr>
        <p:spPr>
          <a:xfrm>
            <a:off x="4186518" y="4571092"/>
            <a:ext cx="4329953"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IT Management</a:t>
            </a:r>
          </a:p>
        </p:txBody>
      </p:sp>
      <p:sp>
        <p:nvSpPr>
          <p:cNvPr id="24" name="Rectangle: Rounded Corners 23">
            <a:extLst>
              <a:ext uri="{FF2B5EF4-FFF2-40B4-BE49-F238E27FC236}">
                <a16:creationId xmlns:a16="http://schemas.microsoft.com/office/drawing/2014/main" id="{84946410-5C39-8184-E4A3-7F11911EFC70}"/>
              </a:ext>
            </a:extLst>
          </p:cNvPr>
          <p:cNvSpPr/>
          <p:nvPr/>
        </p:nvSpPr>
        <p:spPr bwMode="auto">
          <a:xfrm>
            <a:off x="2805952" y="5037257"/>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a:solidFill>
                  <a:schemeClr val="bg1"/>
                </a:solidFill>
                <a:cs typeface="Segoe UI" pitchFamily="34" charset="0"/>
              </a:rPr>
              <a:t>Infrastructure provisioning</a:t>
            </a:r>
            <a:endParaRPr lang="en-IN" sz="1200" dirty="0">
              <a:solidFill>
                <a:schemeClr val="bg1"/>
              </a:solidFill>
              <a:cs typeface="Segoe UI" pitchFamily="34" charset="0"/>
            </a:endParaRPr>
          </a:p>
        </p:txBody>
      </p:sp>
      <p:sp>
        <p:nvSpPr>
          <p:cNvPr id="25" name="Rectangle: Rounded Corners 24">
            <a:extLst>
              <a:ext uri="{FF2B5EF4-FFF2-40B4-BE49-F238E27FC236}">
                <a16:creationId xmlns:a16="http://schemas.microsoft.com/office/drawing/2014/main" id="{FB40A6CC-A1D8-3E42-1EE8-CCB6322DDDE7}"/>
              </a:ext>
            </a:extLst>
          </p:cNvPr>
          <p:cNvSpPr/>
          <p:nvPr/>
        </p:nvSpPr>
        <p:spPr bwMode="auto">
          <a:xfrm>
            <a:off x="4831244" y="5019783"/>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Issue Management</a:t>
            </a:r>
          </a:p>
        </p:txBody>
      </p:sp>
      <p:sp>
        <p:nvSpPr>
          <p:cNvPr id="26" name="Rectangle: Rounded Corners 25">
            <a:extLst>
              <a:ext uri="{FF2B5EF4-FFF2-40B4-BE49-F238E27FC236}">
                <a16:creationId xmlns:a16="http://schemas.microsoft.com/office/drawing/2014/main" id="{92F317EB-A4A7-A885-7EB4-11DBDC312D18}"/>
              </a:ext>
            </a:extLst>
          </p:cNvPr>
          <p:cNvSpPr/>
          <p:nvPr/>
        </p:nvSpPr>
        <p:spPr bwMode="auto">
          <a:xfrm>
            <a:off x="6865505" y="4978533"/>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a:solidFill>
                  <a:schemeClr val="bg1"/>
                </a:solidFill>
                <a:cs typeface="Segoe UI" pitchFamily="34" charset="0"/>
              </a:rPr>
              <a:t>Incident management</a:t>
            </a:r>
            <a:endParaRPr lang="en-IN" sz="1200" dirty="0">
              <a:solidFill>
                <a:schemeClr val="bg1"/>
              </a:solidFill>
              <a:cs typeface="Segoe UI" pitchFamily="34" charset="0"/>
            </a:endParaRPr>
          </a:p>
        </p:txBody>
      </p:sp>
      <p:sp>
        <p:nvSpPr>
          <p:cNvPr id="27" name="Rectangle: Rounded Corners 26">
            <a:extLst>
              <a:ext uri="{FF2B5EF4-FFF2-40B4-BE49-F238E27FC236}">
                <a16:creationId xmlns:a16="http://schemas.microsoft.com/office/drawing/2014/main" id="{B53E125E-28CD-2857-BE1B-1527D6A4FC60}"/>
              </a:ext>
            </a:extLst>
          </p:cNvPr>
          <p:cNvSpPr/>
          <p:nvPr/>
        </p:nvSpPr>
        <p:spPr bwMode="auto">
          <a:xfrm>
            <a:off x="8899763" y="4978533"/>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a:solidFill>
                  <a:schemeClr val="bg1"/>
                </a:solidFill>
                <a:cs typeface="Segoe UI" pitchFamily="34" charset="0"/>
              </a:rPr>
              <a:t>Security</a:t>
            </a:r>
            <a:endParaRPr lang="en-IN" sz="1200" dirty="0">
              <a:solidFill>
                <a:schemeClr val="bg1"/>
              </a:solidFill>
              <a:cs typeface="Segoe UI" pitchFamily="34" charset="0"/>
            </a:endParaRPr>
          </a:p>
        </p:txBody>
      </p:sp>
      <p:sp>
        <p:nvSpPr>
          <p:cNvPr id="28" name="Rectangle: Rounded Corners 27">
            <a:extLst>
              <a:ext uri="{FF2B5EF4-FFF2-40B4-BE49-F238E27FC236}">
                <a16:creationId xmlns:a16="http://schemas.microsoft.com/office/drawing/2014/main" id="{22F1815D-5F0F-774B-483C-22ADAB6BCFE0}"/>
              </a:ext>
            </a:extLst>
          </p:cNvPr>
          <p:cNvSpPr/>
          <p:nvPr/>
        </p:nvSpPr>
        <p:spPr bwMode="auto">
          <a:xfrm>
            <a:off x="10928444" y="4978533"/>
            <a:ext cx="1981200" cy="654424"/>
          </a:xfrm>
          <a:prstGeom prst="round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a:solidFill>
                  <a:schemeClr val="bg1"/>
                </a:solidFill>
                <a:cs typeface="Segoe UI" pitchFamily="34" charset="0"/>
              </a:rPr>
              <a:t>Operations</a:t>
            </a:r>
            <a:endParaRPr lang="en-IN" sz="1200" dirty="0">
              <a:solidFill>
                <a:schemeClr val="bg1"/>
              </a:solidFill>
              <a:cs typeface="Segoe UI" pitchFamily="34" charset="0"/>
            </a:endParaRPr>
          </a:p>
        </p:txBody>
      </p:sp>
      <p:sp>
        <p:nvSpPr>
          <p:cNvPr id="29" name="Rectangle 28">
            <a:extLst>
              <a:ext uri="{FF2B5EF4-FFF2-40B4-BE49-F238E27FC236}">
                <a16:creationId xmlns:a16="http://schemas.microsoft.com/office/drawing/2014/main" id="{685D5E40-05DE-4F63-3B64-A37B90D23B1A}"/>
              </a:ext>
            </a:extLst>
          </p:cNvPr>
          <p:cNvSpPr/>
          <p:nvPr/>
        </p:nvSpPr>
        <p:spPr bwMode="auto">
          <a:xfrm>
            <a:off x="691743" y="6084313"/>
            <a:ext cx="12351904" cy="12012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1600" dirty="0" err="1">
              <a:solidFill>
                <a:schemeClr val="tx1"/>
              </a:soli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C724A6BA-F920-C0D1-4F9B-8B34F6BD1FF5}"/>
              </a:ext>
            </a:extLst>
          </p:cNvPr>
          <p:cNvSpPr/>
          <p:nvPr/>
        </p:nvSpPr>
        <p:spPr bwMode="auto">
          <a:xfrm>
            <a:off x="780660" y="6631160"/>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ea typeface="Segoe UI" pitchFamily="34" charset="0"/>
                <a:cs typeface="Segoe UI" pitchFamily="34" charset="0"/>
              </a:rPr>
              <a:t>Demand Planning	</a:t>
            </a:r>
          </a:p>
        </p:txBody>
      </p:sp>
      <p:sp>
        <p:nvSpPr>
          <p:cNvPr id="31" name="TextBox 30">
            <a:extLst>
              <a:ext uri="{FF2B5EF4-FFF2-40B4-BE49-F238E27FC236}">
                <a16:creationId xmlns:a16="http://schemas.microsoft.com/office/drawing/2014/main" id="{6EF3EDFB-8935-C6CD-1092-1DE34B1B35A5}"/>
              </a:ext>
            </a:extLst>
          </p:cNvPr>
          <p:cNvSpPr txBox="1"/>
          <p:nvPr/>
        </p:nvSpPr>
        <p:spPr>
          <a:xfrm>
            <a:off x="4186518" y="6164995"/>
            <a:ext cx="4329953" cy="276999"/>
          </a:xfrm>
          <a:prstGeom prst="rect">
            <a:avLst/>
          </a:prstGeom>
          <a:noFill/>
        </p:spPr>
        <p:txBody>
          <a:bodyPr wrap="square" lIns="0" tIns="0" rIns="0" bIns="0" rtlCol="0">
            <a:spAutoFit/>
          </a:bodyPr>
          <a:lstStyle/>
          <a:p>
            <a:pPr algn="ctr"/>
            <a:r>
              <a:rPr lang="en-IN" sz="1800" dirty="0">
                <a:gradFill>
                  <a:gsLst>
                    <a:gs pos="2917">
                      <a:schemeClr val="tx1"/>
                    </a:gs>
                    <a:gs pos="30000">
                      <a:schemeClr val="tx1"/>
                    </a:gs>
                  </a:gsLst>
                  <a:lin ang="5400000" scaled="0"/>
                </a:gradFill>
              </a:rPr>
              <a:t>Supply chain Management</a:t>
            </a:r>
          </a:p>
        </p:txBody>
      </p:sp>
      <p:sp>
        <p:nvSpPr>
          <p:cNvPr id="32" name="Rectangle: Rounded Corners 31">
            <a:extLst>
              <a:ext uri="{FF2B5EF4-FFF2-40B4-BE49-F238E27FC236}">
                <a16:creationId xmlns:a16="http://schemas.microsoft.com/office/drawing/2014/main" id="{4660E507-B360-7101-137D-F82539B7EF79}"/>
              </a:ext>
            </a:extLst>
          </p:cNvPr>
          <p:cNvSpPr/>
          <p:nvPr/>
        </p:nvSpPr>
        <p:spPr bwMode="auto">
          <a:xfrm>
            <a:off x="2805952" y="6631160"/>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Production Management</a:t>
            </a:r>
          </a:p>
        </p:txBody>
      </p:sp>
      <p:sp>
        <p:nvSpPr>
          <p:cNvPr id="33" name="Rectangle: Rounded Corners 32">
            <a:extLst>
              <a:ext uri="{FF2B5EF4-FFF2-40B4-BE49-F238E27FC236}">
                <a16:creationId xmlns:a16="http://schemas.microsoft.com/office/drawing/2014/main" id="{DE8A5FC6-9264-E6ED-1380-F34CDB1CAB55}"/>
              </a:ext>
            </a:extLst>
          </p:cNvPr>
          <p:cNvSpPr/>
          <p:nvPr/>
        </p:nvSpPr>
        <p:spPr bwMode="auto">
          <a:xfrm>
            <a:off x="4831244" y="6613686"/>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Logistics Management</a:t>
            </a:r>
          </a:p>
        </p:txBody>
      </p:sp>
      <p:sp>
        <p:nvSpPr>
          <p:cNvPr id="34" name="Rectangle: Rounded Corners 33">
            <a:extLst>
              <a:ext uri="{FF2B5EF4-FFF2-40B4-BE49-F238E27FC236}">
                <a16:creationId xmlns:a16="http://schemas.microsoft.com/office/drawing/2014/main" id="{78BC9B5A-ACB9-2576-61FE-40F1E73BA0BF}"/>
              </a:ext>
            </a:extLst>
          </p:cNvPr>
          <p:cNvSpPr/>
          <p:nvPr/>
        </p:nvSpPr>
        <p:spPr bwMode="auto">
          <a:xfrm>
            <a:off x="6865505" y="6572436"/>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Supply Tower</a:t>
            </a:r>
          </a:p>
        </p:txBody>
      </p:sp>
      <p:sp>
        <p:nvSpPr>
          <p:cNvPr id="35" name="Rectangle: Rounded Corners 34">
            <a:extLst>
              <a:ext uri="{FF2B5EF4-FFF2-40B4-BE49-F238E27FC236}">
                <a16:creationId xmlns:a16="http://schemas.microsoft.com/office/drawing/2014/main" id="{7E857B42-AA20-AB96-D67F-82F3B861D03C}"/>
              </a:ext>
            </a:extLst>
          </p:cNvPr>
          <p:cNvSpPr/>
          <p:nvPr/>
        </p:nvSpPr>
        <p:spPr bwMode="auto">
          <a:xfrm>
            <a:off x="8899763" y="6572436"/>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Order to Cash</a:t>
            </a:r>
          </a:p>
        </p:txBody>
      </p:sp>
      <p:sp>
        <p:nvSpPr>
          <p:cNvPr id="36" name="Rectangle: Rounded Corners 35">
            <a:extLst>
              <a:ext uri="{FF2B5EF4-FFF2-40B4-BE49-F238E27FC236}">
                <a16:creationId xmlns:a16="http://schemas.microsoft.com/office/drawing/2014/main" id="{E405911B-71C1-8806-A15A-D35F60FE7865}"/>
              </a:ext>
            </a:extLst>
          </p:cNvPr>
          <p:cNvSpPr/>
          <p:nvPr/>
        </p:nvSpPr>
        <p:spPr bwMode="auto">
          <a:xfrm>
            <a:off x="10928444" y="6572436"/>
            <a:ext cx="1981200" cy="654424"/>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200" dirty="0">
                <a:solidFill>
                  <a:schemeClr val="bg1"/>
                </a:solidFill>
                <a:cs typeface="Segoe UI" pitchFamily="34" charset="0"/>
              </a:rPr>
              <a:t>Vendor Management</a:t>
            </a:r>
          </a:p>
        </p:txBody>
      </p:sp>
    </p:spTree>
    <p:extLst>
      <p:ext uri="{BB962C8B-B14F-4D97-AF65-F5344CB8AC3E}">
        <p14:creationId xmlns:p14="http://schemas.microsoft.com/office/powerpoint/2010/main" val="3133586729"/>
      </p:ext>
    </p:extLst>
  </p:cSld>
  <p:clrMapOvr>
    <a:masterClrMapping/>
  </p:clrMapOvr>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Props1.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3.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1137</Words>
  <Application>Microsoft Office PowerPoint</Application>
  <PresentationFormat>Custom</PresentationFormat>
  <Paragraphs>252</Paragraphs>
  <Slides>27</Slides>
  <Notes>0</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Titillium Web</vt:lpstr>
      <vt:lpstr>Calibri</vt:lpstr>
      <vt:lpstr>Poppins Light</vt:lpstr>
      <vt:lpstr>Segoe UI Semibold</vt:lpstr>
      <vt:lpstr>Wingdings</vt:lpstr>
      <vt:lpstr>Arial</vt:lpstr>
      <vt:lpstr>Poppins</vt:lpstr>
      <vt:lpstr>Segoe UI</vt:lpstr>
      <vt:lpstr>Segoe UI Semibold (Headings)</vt:lpstr>
      <vt:lpstr>Document template - Corp grid</vt:lpstr>
      <vt:lpstr>1_Document template - Corp grid</vt:lpstr>
      <vt:lpstr>PowerPoint Presentation</vt:lpstr>
      <vt:lpstr>Shanawaz Sheriff</vt:lpstr>
      <vt:lpstr>Implementing Data Mesh on Azure</vt:lpstr>
      <vt:lpstr>Problem with existing Architectures</vt:lpstr>
      <vt:lpstr>Problem with existing Architectures</vt:lpstr>
      <vt:lpstr>Business drivers for moving to Data Mesh</vt:lpstr>
      <vt:lpstr>Data Mesh : Paradigm shift towards domain-ownership </vt:lpstr>
      <vt:lpstr>Data Mesh four foundation principles </vt:lpstr>
      <vt:lpstr>Functional domain decomposition of a CPG Company </vt:lpstr>
      <vt:lpstr>Modern Analytics and Governance at Scale </vt:lpstr>
      <vt:lpstr>What does a data product look like ? </vt:lpstr>
      <vt:lpstr>What does a data product look like ? </vt:lpstr>
      <vt:lpstr>Multiple Data Products in an Enterprise </vt:lpstr>
      <vt:lpstr>Multiple Data Products in an Azure </vt:lpstr>
      <vt:lpstr>Multiple Data Products in an Azure </vt:lpstr>
      <vt:lpstr>Data Mesh - Topologies </vt:lpstr>
      <vt:lpstr>Data Mesh - Topologies </vt:lpstr>
      <vt:lpstr>Fine Grained and Fully Governed Mesh </vt:lpstr>
      <vt:lpstr>Cloud Scale analytics with Data Management and Data Landing Zone </vt:lpstr>
      <vt:lpstr>Cloud Scale analytics with Data Management and Data Landing Zone </vt:lpstr>
      <vt:lpstr>Data Mesh planes on Azure </vt:lpstr>
      <vt:lpstr>Insights across Data Mesh on Azure </vt:lpstr>
      <vt:lpstr>Data Mesh Anti Patterns </vt:lpstr>
      <vt:lpstr>Demo</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19</cp:revision>
  <dcterms:created xsi:type="dcterms:W3CDTF">2020-10-17T05:30:34Z</dcterms:created>
  <dcterms:modified xsi:type="dcterms:W3CDTF">2022-10-20T08:06:16Z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